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1"/>
  </p:notesMasterIdLst>
  <p:sldIdLst>
    <p:sldId id="258" r:id="rId2"/>
    <p:sldId id="260" r:id="rId3"/>
    <p:sldId id="272" r:id="rId4"/>
    <p:sldId id="273" r:id="rId5"/>
    <p:sldId id="271" r:id="rId6"/>
    <p:sldId id="274" r:id="rId7"/>
    <p:sldId id="262" r:id="rId8"/>
    <p:sldId id="257" r:id="rId9"/>
    <p:sldId id="264" r:id="rId10"/>
    <p:sldId id="275" r:id="rId11"/>
    <p:sldId id="267" r:id="rId12"/>
    <p:sldId id="268" r:id="rId13"/>
    <p:sldId id="270" r:id="rId14"/>
    <p:sldId id="282" r:id="rId15"/>
    <p:sldId id="269" r:id="rId16"/>
    <p:sldId id="276" r:id="rId17"/>
    <p:sldId id="283" r:id="rId18"/>
    <p:sldId id="291" r:id="rId19"/>
    <p:sldId id="286" r:id="rId20"/>
    <p:sldId id="290" r:id="rId21"/>
    <p:sldId id="263" r:id="rId22"/>
    <p:sldId id="259" r:id="rId23"/>
    <p:sldId id="289" r:id="rId24"/>
    <p:sldId id="288" r:id="rId25"/>
    <p:sldId id="284" r:id="rId26"/>
    <p:sldId id="300" r:id="rId27"/>
    <p:sldId id="301" r:id="rId28"/>
    <p:sldId id="302" r:id="rId29"/>
    <p:sldId id="303" r:id="rId30"/>
    <p:sldId id="306" r:id="rId31"/>
    <p:sldId id="304" r:id="rId32"/>
    <p:sldId id="307" r:id="rId33"/>
    <p:sldId id="287" r:id="rId34"/>
    <p:sldId id="309" r:id="rId35"/>
    <p:sldId id="310" r:id="rId36"/>
    <p:sldId id="308" r:id="rId37"/>
    <p:sldId id="311" r:id="rId38"/>
    <p:sldId id="299" r:id="rId39"/>
    <p:sldId id="293" r:id="rId40"/>
    <p:sldId id="294" r:id="rId41"/>
    <p:sldId id="295" r:id="rId42"/>
    <p:sldId id="296" r:id="rId43"/>
    <p:sldId id="297" r:id="rId44"/>
    <p:sldId id="298" r:id="rId45"/>
    <p:sldId id="266" r:id="rId46"/>
    <p:sldId id="279" r:id="rId47"/>
    <p:sldId id="312" r:id="rId48"/>
    <p:sldId id="313" r:id="rId49"/>
    <p:sldId id="314" r:id="rId50"/>
    <p:sldId id="316" r:id="rId51"/>
    <p:sldId id="317" r:id="rId52"/>
    <p:sldId id="318" r:id="rId53"/>
    <p:sldId id="315" r:id="rId54"/>
    <p:sldId id="320" r:id="rId55"/>
    <p:sldId id="319" r:id="rId56"/>
    <p:sldId id="280" r:id="rId57"/>
    <p:sldId id="277" r:id="rId58"/>
    <p:sldId id="278" r:id="rId59"/>
    <p:sldId id="292" r:id="rId60"/>
  </p:sldIdLst>
  <p:sldSz cx="12192000" cy="6858000"/>
  <p:notesSz cx="6858000" cy="9144000"/>
  <p:embeddedFontLst>
    <p:embeddedFont>
      <p:font typeface="맑은 고딕" panose="020B0503020000020004" pitchFamily="50" charset="-127"/>
      <p:regular r:id="rId62"/>
      <p:bold r:id="rId63"/>
    </p:embeddedFont>
    <p:embeddedFont>
      <p:font typeface="한컴 윤고딕 230" panose="02020603020101020101" pitchFamily="18" charset="-127"/>
      <p:regular r:id="rId64"/>
    </p:embeddedFont>
    <p:embeddedFont>
      <p:font typeface="한컴 윤고딕 240" panose="02020603020101020101" pitchFamily="18" charset="-127"/>
      <p:regular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879AC9"/>
    <a:srgbClr val="262626"/>
    <a:srgbClr val="D0D0D0"/>
    <a:srgbClr val="F7F7F7"/>
    <a:srgbClr val="ACACAC"/>
    <a:srgbClr val="1D1D1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667BDA-A3FC-4199-9368-DCA273F620CF}" v="25" dt="2021-11-17T13:20:12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52" autoAdjust="0"/>
  </p:normalViewPr>
  <p:slideViewPr>
    <p:cSldViewPr snapToGrid="0" showGuides="1">
      <p:cViewPr varScale="1">
        <p:scale>
          <a:sx n="106" d="100"/>
          <a:sy n="106" d="100"/>
        </p:scale>
        <p:origin x="219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재형" userId="c953af65-a220-40f8-9b11-e29da02892c7" providerId="ADAL" clId="{B9667BDA-A3FC-4199-9368-DCA273F620CF}"/>
    <pc:docChg chg="undo custSel addSld modSld sldOrd">
      <pc:chgData name="이재형" userId="c953af65-a220-40f8-9b11-e29da02892c7" providerId="ADAL" clId="{B9667BDA-A3FC-4199-9368-DCA273F620CF}" dt="2021-11-17T14:02:00.681" v="13" actId="20577"/>
      <pc:docMkLst>
        <pc:docMk/>
      </pc:docMkLst>
      <pc:sldChg chg="modSp mod">
        <pc:chgData name="이재형" userId="c953af65-a220-40f8-9b11-e29da02892c7" providerId="ADAL" clId="{B9667BDA-A3FC-4199-9368-DCA273F620CF}" dt="2021-11-17T14:02:00.681" v="13" actId="20577"/>
        <pc:sldMkLst>
          <pc:docMk/>
          <pc:sldMk cId="737593527" sldId="283"/>
        </pc:sldMkLst>
        <pc:spChg chg="mod">
          <ac:chgData name="이재형" userId="c953af65-a220-40f8-9b11-e29da02892c7" providerId="ADAL" clId="{B9667BDA-A3FC-4199-9368-DCA273F620CF}" dt="2021-11-17T14:01:22.608" v="4" actId="20577"/>
          <ac:spMkLst>
            <pc:docMk/>
            <pc:sldMk cId="737593527" sldId="283"/>
            <ac:spMk id="3" creationId="{E4B97A85-E3DA-49B7-A46E-36E65196E1DC}"/>
          </ac:spMkLst>
        </pc:spChg>
        <pc:spChg chg="mod">
          <ac:chgData name="이재형" userId="c953af65-a220-40f8-9b11-e29da02892c7" providerId="ADAL" clId="{B9667BDA-A3FC-4199-9368-DCA273F620CF}" dt="2021-11-17T14:02:00.681" v="13" actId="20577"/>
          <ac:spMkLst>
            <pc:docMk/>
            <pc:sldMk cId="737593527" sldId="283"/>
            <ac:spMk id="4" creationId="{7AAD1D59-1F5B-4A51-8B3C-7B508F90C453}"/>
          </ac:spMkLst>
        </pc:spChg>
      </pc:sldChg>
      <pc:sldChg chg="modSp add mod ord">
        <pc:chgData name="이재형" userId="c953af65-a220-40f8-9b11-e29da02892c7" providerId="ADAL" clId="{B9667BDA-A3FC-4199-9368-DCA273F620CF}" dt="2021-11-17T14:01:58.370" v="12"/>
        <pc:sldMkLst>
          <pc:docMk/>
          <pc:sldMk cId="80747020" sldId="284"/>
        </pc:sldMkLst>
        <pc:spChg chg="mod">
          <ac:chgData name="이재형" userId="c953af65-a220-40f8-9b11-e29da02892c7" providerId="ADAL" clId="{B9667BDA-A3FC-4199-9368-DCA273F620CF}" dt="2021-11-17T14:01:54.340" v="10" actId="20577"/>
          <ac:spMkLst>
            <pc:docMk/>
            <pc:sldMk cId="80747020" sldId="284"/>
            <ac:spMk id="4" creationId="{7AAD1D59-1F5B-4A51-8B3C-7B508F90C453}"/>
          </ac:spMkLst>
        </pc:spChg>
      </pc:sldChg>
    </pc:docChg>
  </pc:docChgLst>
  <pc:docChgLst>
    <pc:chgData name="ljh7217@mail.hongik.ac.kr" userId="c953af65-a220-40f8-9b11-e29da02892c7" providerId="ADAL" clId="{B9667BDA-A3FC-4199-9368-DCA273F620CF}"/>
    <pc:docChg chg="undo redo custSel addSld modSld">
      <pc:chgData name="ljh7217@mail.hongik.ac.kr" userId="c953af65-a220-40f8-9b11-e29da02892c7" providerId="ADAL" clId="{B9667BDA-A3FC-4199-9368-DCA273F620CF}" dt="2021-11-17T14:00:55.650" v="290" actId="2890"/>
      <pc:docMkLst>
        <pc:docMk/>
      </pc:docMkLst>
      <pc:sldChg chg="modSp mod">
        <pc:chgData name="ljh7217@mail.hongik.ac.kr" userId="c953af65-a220-40f8-9b11-e29da02892c7" providerId="ADAL" clId="{B9667BDA-A3FC-4199-9368-DCA273F620CF}" dt="2021-11-17T11:41:03.210" v="97" actId="20577"/>
        <pc:sldMkLst>
          <pc:docMk/>
          <pc:sldMk cId="1566688629" sldId="260"/>
        </pc:sldMkLst>
        <pc:spChg chg="mod">
          <ac:chgData name="ljh7217@mail.hongik.ac.kr" userId="c953af65-a220-40f8-9b11-e29da02892c7" providerId="ADAL" clId="{B9667BDA-A3FC-4199-9368-DCA273F620CF}" dt="2021-11-17T11:41:03.210" v="97" actId="20577"/>
          <ac:spMkLst>
            <pc:docMk/>
            <pc:sldMk cId="1566688629" sldId="260"/>
            <ac:spMk id="4" creationId="{7AAD1D59-1F5B-4A51-8B3C-7B508F90C453}"/>
          </ac:spMkLst>
        </pc:spChg>
      </pc:sldChg>
      <pc:sldChg chg="modSp mod">
        <pc:chgData name="ljh7217@mail.hongik.ac.kr" userId="c953af65-a220-40f8-9b11-e29da02892c7" providerId="ADAL" clId="{B9667BDA-A3FC-4199-9368-DCA273F620CF}" dt="2021-11-17T11:52:22.681" v="216" actId="20577"/>
        <pc:sldMkLst>
          <pc:docMk/>
          <pc:sldMk cId="3062271685" sldId="266"/>
        </pc:sldMkLst>
        <pc:spChg chg="mod">
          <ac:chgData name="ljh7217@mail.hongik.ac.kr" userId="c953af65-a220-40f8-9b11-e29da02892c7" providerId="ADAL" clId="{B9667BDA-A3FC-4199-9368-DCA273F620CF}" dt="2021-11-17T11:41:14.859" v="110"/>
          <ac:spMkLst>
            <pc:docMk/>
            <pc:sldMk cId="3062271685" sldId="266"/>
            <ac:spMk id="3" creationId="{E4B97A85-E3DA-49B7-A46E-36E65196E1DC}"/>
          </ac:spMkLst>
        </pc:spChg>
        <pc:spChg chg="mod">
          <ac:chgData name="ljh7217@mail.hongik.ac.kr" userId="c953af65-a220-40f8-9b11-e29da02892c7" providerId="ADAL" clId="{B9667BDA-A3FC-4199-9368-DCA273F620CF}" dt="2021-11-17T11:42:21.703" v="179"/>
          <ac:spMkLst>
            <pc:docMk/>
            <pc:sldMk cId="3062271685" sldId="266"/>
            <ac:spMk id="4" creationId="{7AAD1D59-1F5B-4A51-8B3C-7B508F90C453}"/>
          </ac:spMkLst>
        </pc:spChg>
        <pc:spChg chg="mod">
          <ac:chgData name="ljh7217@mail.hongik.ac.kr" userId="c953af65-a220-40f8-9b11-e29da02892c7" providerId="ADAL" clId="{B9667BDA-A3FC-4199-9368-DCA273F620CF}" dt="2021-11-17T11:52:22.681" v="216" actId="20577"/>
          <ac:spMkLst>
            <pc:docMk/>
            <pc:sldMk cId="3062271685" sldId="266"/>
            <ac:spMk id="5" creationId="{F2D76B06-874F-484D-9959-6B094641ABFB}"/>
          </ac:spMkLst>
        </pc:spChg>
      </pc:sldChg>
      <pc:sldChg chg="modSp mod">
        <pc:chgData name="ljh7217@mail.hongik.ac.kr" userId="c953af65-a220-40f8-9b11-e29da02892c7" providerId="ADAL" clId="{B9667BDA-A3FC-4199-9368-DCA273F620CF}" dt="2021-11-17T11:32:12.039" v="60" actId="20577"/>
        <pc:sldMkLst>
          <pc:docMk/>
          <pc:sldMk cId="2236824509" sldId="269"/>
        </pc:sldMkLst>
        <pc:spChg chg="mod">
          <ac:chgData name="ljh7217@mail.hongik.ac.kr" userId="c953af65-a220-40f8-9b11-e29da02892c7" providerId="ADAL" clId="{B9667BDA-A3FC-4199-9368-DCA273F620CF}" dt="2021-11-17T11:32:12.039" v="60" actId="20577"/>
          <ac:spMkLst>
            <pc:docMk/>
            <pc:sldMk cId="2236824509" sldId="269"/>
            <ac:spMk id="4" creationId="{7AAD1D59-1F5B-4A51-8B3C-7B508F90C453}"/>
          </ac:spMkLst>
        </pc:spChg>
      </pc:sldChg>
      <pc:sldChg chg="modSp mod">
        <pc:chgData name="ljh7217@mail.hongik.ac.kr" userId="c953af65-a220-40f8-9b11-e29da02892c7" providerId="ADAL" clId="{B9667BDA-A3FC-4199-9368-DCA273F620CF}" dt="2021-11-17T11:52:59.360" v="234" actId="20577"/>
        <pc:sldMkLst>
          <pc:docMk/>
          <pc:sldMk cId="1937989537" sldId="271"/>
        </pc:sldMkLst>
        <pc:spChg chg="mod">
          <ac:chgData name="ljh7217@mail.hongik.ac.kr" userId="c953af65-a220-40f8-9b11-e29da02892c7" providerId="ADAL" clId="{B9667BDA-A3FC-4199-9368-DCA273F620CF}" dt="2021-11-17T11:52:59.360" v="234" actId="20577"/>
          <ac:spMkLst>
            <pc:docMk/>
            <pc:sldMk cId="1937989537" sldId="271"/>
            <ac:spMk id="7" creationId="{594BE465-6CDF-4C56-8071-241070EB1B0A}"/>
          </ac:spMkLst>
        </pc:spChg>
      </pc:sldChg>
      <pc:sldChg chg="modSp mod">
        <pc:chgData name="ljh7217@mail.hongik.ac.kr" userId="c953af65-a220-40f8-9b11-e29da02892c7" providerId="ADAL" clId="{B9667BDA-A3FC-4199-9368-DCA273F620CF}" dt="2021-11-17T13:20:12.581" v="287"/>
        <pc:sldMkLst>
          <pc:docMk/>
          <pc:sldMk cId="985711421" sldId="272"/>
        </pc:sldMkLst>
        <pc:spChg chg="mod">
          <ac:chgData name="ljh7217@mail.hongik.ac.kr" userId="c953af65-a220-40f8-9b11-e29da02892c7" providerId="ADAL" clId="{B9667BDA-A3FC-4199-9368-DCA273F620CF}" dt="2021-11-17T13:20:12.581" v="287"/>
          <ac:spMkLst>
            <pc:docMk/>
            <pc:sldMk cId="985711421" sldId="272"/>
            <ac:spMk id="4" creationId="{7AAD1D59-1F5B-4A51-8B3C-7B508F90C453}"/>
          </ac:spMkLst>
        </pc:spChg>
      </pc:sldChg>
      <pc:sldChg chg="modSp mod">
        <pc:chgData name="ljh7217@mail.hongik.ac.kr" userId="c953af65-a220-40f8-9b11-e29da02892c7" providerId="ADAL" clId="{B9667BDA-A3FC-4199-9368-DCA273F620CF}" dt="2021-11-17T13:54:06.058" v="289" actId="1076"/>
        <pc:sldMkLst>
          <pc:docMk/>
          <pc:sldMk cId="942993711" sldId="278"/>
        </pc:sldMkLst>
        <pc:spChg chg="mod">
          <ac:chgData name="ljh7217@mail.hongik.ac.kr" userId="c953af65-a220-40f8-9b11-e29da02892c7" providerId="ADAL" clId="{B9667BDA-A3FC-4199-9368-DCA273F620CF}" dt="2021-11-17T13:54:06.058" v="289" actId="1076"/>
          <ac:spMkLst>
            <pc:docMk/>
            <pc:sldMk cId="942993711" sldId="278"/>
            <ac:spMk id="5" creationId="{7C81CE5D-8F45-4877-98DB-BA053B5B7E40}"/>
          </ac:spMkLst>
        </pc:spChg>
      </pc:sldChg>
      <pc:sldChg chg="modSp mod">
        <pc:chgData name="ljh7217@mail.hongik.ac.kr" userId="c953af65-a220-40f8-9b11-e29da02892c7" providerId="ADAL" clId="{B9667BDA-A3FC-4199-9368-DCA273F620CF}" dt="2021-11-17T13:12:08.020" v="250" actId="20577"/>
        <pc:sldMkLst>
          <pc:docMk/>
          <pc:sldMk cId="3456534986" sldId="281"/>
        </pc:sldMkLst>
        <pc:spChg chg="mod">
          <ac:chgData name="ljh7217@mail.hongik.ac.kr" userId="c953af65-a220-40f8-9b11-e29da02892c7" providerId="ADAL" clId="{B9667BDA-A3FC-4199-9368-DCA273F620CF}" dt="2021-11-17T13:12:08.020" v="250" actId="20577"/>
          <ac:spMkLst>
            <pc:docMk/>
            <pc:sldMk cId="3456534986" sldId="281"/>
            <ac:spMk id="4" creationId="{7AAD1D59-1F5B-4A51-8B3C-7B508F90C453}"/>
          </ac:spMkLst>
        </pc:spChg>
      </pc:sldChg>
      <pc:sldChg chg="add">
        <pc:chgData name="ljh7217@mail.hongik.ac.kr" userId="c953af65-a220-40f8-9b11-e29da02892c7" providerId="ADAL" clId="{B9667BDA-A3FC-4199-9368-DCA273F620CF}" dt="2021-11-17T11:41:10.696" v="98" actId="2890"/>
        <pc:sldMkLst>
          <pc:docMk/>
          <pc:sldMk cId="2592562801" sldId="282"/>
        </pc:sldMkLst>
      </pc:sldChg>
      <pc:sldChg chg="add">
        <pc:chgData name="ljh7217@mail.hongik.ac.kr" userId="c953af65-a220-40f8-9b11-e29da02892c7" providerId="ADAL" clId="{B9667BDA-A3FC-4199-9368-DCA273F620CF}" dt="2021-11-17T14:00:55.650" v="290" actId="2890"/>
        <pc:sldMkLst>
          <pc:docMk/>
          <pc:sldMk cId="737593527" sldId="2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48B97-6289-4FE2-A66C-C456705C03F6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52BDE-E7EC-4A98-8F87-5A8DB9605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327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581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이걸 진작 알았더라면 </a:t>
            </a:r>
            <a:r>
              <a:rPr lang="ko-KR" altLang="en-US" dirty="0" err="1"/>
              <a:t>좋았을텐데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2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14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좋아하는사람</a:t>
            </a:r>
            <a:r>
              <a:rPr lang="ko-KR" altLang="en-US" dirty="0"/>
              <a:t> 되게 많잖아요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 사람들이 다 프로게이머 해요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프로게이머는 어떤 사람이 해요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882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여러분이 프로그래머가 되기로 하셨다면</a:t>
            </a:r>
            <a:r>
              <a:rPr lang="en-US" altLang="ko-KR" dirty="0"/>
              <a:t>, </a:t>
            </a:r>
            <a:r>
              <a:rPr lang="ko-KR" altLang="en-US" dirty="0"/>
              <a:t>노력해야만 살아남을 수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132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하루에 최대 몇 시간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며칠 내내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여러분이 취업하면 겪게 될 시간표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169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년 내내 </a:t>
            </a:r>
            <a:r>
              <a:rPr lang="en-US" altLang="ko-KR" dirty="0"/>
              <a:t>8</a:t>
            </a:r>
            <a:r>
              <a:rPr lang="ko-KR" altLang="en-US" dirty="0"/>
              <a:t>시간 </a:t>
            </a:r>
            <a:r>
              <a:rPr lang="ko-KR" altLang="en-US" dirty="0" err="1"/>
              <a:t>하라는게</a:t>
            </a:r>
            <a:r>
              <a:rPr lang="ko-KR" altLang="en-US" dirty="0"/>
              <a:t> </a:t>
            </a:r>
            <a:r>
              <a:rPr lang="ko-KR" altLang="en-US" dirty="0" err="1"/>
              <a:t>아니에요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많이 해보면 여러분들이 코딩과 잘 맞는지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 아니다 싶으면 다른 길도 많아요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022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662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여러분들은 대학 </a:t>
            </a:r>
            <a:r>
              <a:rPr lang="en-US" altLang="ko-KR" dirty="0"/>
              <a:t>4</a:t>
            </a:r>
            <a:r>
              <a:rPr lang="ko-KR" altLang="en-US" dirty="0"/>
              <a:t>년 하고도 또 학원 가고 싶어요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373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학원 졸업생이 더 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취업도 더 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618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267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대졸했다고</a:t>
            </a:r>
            <a:r>
              <a:rPr lang="ko-KR" altLang="en-US" dirty="0"/>
              <a:t> </a:t>
            </a:r>
            <a:r>
              <a:rPr lang="ko-KR" altLang="en-US" dirty="0" err="1"/>
              <a:t>짜잔</a:t>
            </a:r>
            <a:r>
              <a:rPr lang="en-US" altLang="ko-KR" dirty="0"/>
              <a:t>~ </a:t>
            </a:r>
            <a:r>
              <a:rPr lang="ko-KR" altLang="en-US" dirty="0"/>
              <a:t>합격하셨습니다</a:t>
            </a:r>
            <a:r>
              <a:rPr lang="en-US" altLang="ko-KR" dirty="0"/>
              <a:t>~ </a:t>
            </a:r>
            <a:r>
              <a:rPr lang="ko-KR" altLang="en-US" dirty="0"/>
              <a:t>하지 않아요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666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535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그러면 정신차리고 앞으로 어떻게 </a:t>
            </a:r>
            <a:r>
              <a:rPr lang="ko-KR" altLang="en-US" dirty="0" err="1"/>
              <a:t>해야할</a:t>
            </a:r>
            <a:r>
              <a:rPr lang="ko-KR" altLang="en-US" dirty="0"/>
              <a:t> 지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490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단순히 이게 끌려</a:t>
            </a:r>
            <a:r>
              <a:rPr lang="en-US" altLang="ko-KR" dirty="0"/>
              <a:t>~ </a:t>
            </a:r>
            <a:r>
              <a:rPr lang="ko-KR" altLang="en-US" dirty="0"/>
              <a:t>이게 </a:t>
            </a:r>
            <a:r>
              <a:rPr lang="ko-KR" altLang="en-US" dirty="0" err="1"/>
              <a:t>재밌어보여</a:t>
            </a:r>
            <a:r>
              <a:rPr lang="en-US" altLang="ko-KR" dirty="0"/>
              <a:t>~ </a:t>
            </a:r>
            <a:r>
              <a:rPr lang="ko-KR" altLang="en-US" dirty="0"/>
              <a:t>정도로 쉽게 고민하지 마세요</a:t>
            </a:r>
            <a:endParaRPr lang="en-US" altLang="ko-KR" dirty="0"/>
          </a:p>
          <a:p>
            <a:r>
              <a:rPr lang="ko-KR" altLang="en-US" dirty="0"/>
              <a:t>여러분이 앞으로 할 일이잖아요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505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글을 </a:t>
            </a:r>
            <a:r>
              <a:rPr lang="ko-KR" altLang="en-US" dirty="0" err="1"/>
              <a:t>쓰는게</a:t>
            </a:r>
            <a:r>
              <a:rPr lang="ko-KR" altLang="en-US" dirty="0"/>
              <a:t> 맞는지 코드를 </a:t>
            </a:r>
            <a:r>
              <a:rPr lang="ko-KR" altLang="en-US" dirty="0" err="1"/>
              <a:t>치는게</a:t>
            </a:r>
            <a:r>
              <a:rPr lang="ko-KR" altLang="en-US" dirty="0"/>
              <a:t> 맞는지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872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원신 </a:t>
            </a:r>
            <a:r>
              <a:rPr lang="ko-KR" altLang="en-US" dirty="0" err="1"/>
              <a:t>좋아하는분</a:t>
            </a:r>
            <a:r>
              <a:rPr lang="en-US" altLang="ko-KR" dirty="0"/>
              <a:t>? </a:t>
            </a:r>
            <a:r>
              <a:rPr lang="ko-KR" altLang="en-US" dirty="0" err="1"/>
              <a:t>원신이</a:t>
            </a:r>
            <a:r>
              <a:rPr lang="ko-KR" altLang="en-US" dirty="0"/>
              <a:t> 어떤 엔진으로 만들었나요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로아</a:t>
            </a:r>
            <a:r>
              <a:rPr lang="ko-KR" altLang="en-US" dirty="0"/>
              <a:t> </a:t>
            </a:r>
            <a:r>
              <a:rPr lang="ko-KR" altLang="en-US" dirty="0" err="1"/>
              <a:t>좋아하는분</a:t>
            </a:r>
            <a:r>
              <a:rPr lang="en-US" altLang="ko-KR" dirty="0"/>
              <a:t>? </a:t>
            </a:r>
            <a:r>
              <a:rPr lang="ko-KR" altLang="en-US" dirty="0" err="1"/>
              <a:t>로아는</a:t>
            </a:r>
            <a:r>
              <a:rPr lang="ko-KR" altLang="en-US" dirty="0"/>
              <a:t> 무슨 엔진으로 만들었나요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그랑사가</a:t>
            </a:r>
            <a:r>
              <a:rPr lang="ko-KR" altLang="en-US" dirty="0"/>
              <a:t> </a:t>
            </a:r>
            <a:r>
              <a:rPr lang="ko-KR" altLang="en-US" dirty="0" err="1"/>
              <a:t>좋아하는분</a:t>
            </a:r>
            <a:r>
              <a:rPr lang="en-US" altLang="ko-KR" dirty="0"/>
              <a:t>? </a:t>
            </a:r>
            <a:r>
              <a:rPr lang="ko-KR" altLang="en-US" dirty="0" err="1"/>
              <a:t>크흠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506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163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09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5901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334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477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튜토리얼 하면서 뭐가 막 </a:t>
            </a:r>
            <a:r>
              <a:rPr lang="ko-KR" altLang="en-US" dirty="0" err="1"/>
              <a:t>고장나고</a:t>
            </a:r>
            <a:r>
              <a:rPr lang="ko-KR" altLang="en-US" dirty="0"/>
              <a:t> 잘 </a:t>
            </a:r>
            <a:r>
              <a:rPr lang="ko-KR" altLang="en-US" dirty="0" err="1"/>
              <a:t>안되는게</a:t>
            </a:r>
            <a:r>
              <a:rPr lang="ko-KR" altLang="en-US" dirty="0"/>
              <a:t> </a:t>
            </a:r>
            <a:r>
              <a:rPr lang="ko-KR" altLang="en-US" dirty="0" err="1"/>
              <a:t>많을거에요</a:t>
            </a:r>
            <a:endParaRPr lang="en-US" altLang="ko-KR" dirty="0"/>
          </a:p>
          <a:p>
            <a:r>
              <a:rPr lang="ko-KR" altLang="en-US" dirty="0"/>
              <a:t>여러분이 재능이 없어서</a:t>
            </a:r>
            <a:r>
              <a:rPr lang="en-US" altLang="ko-KR" dirty="0"/>
              <a:t>, </a:t>
            </a:r>
            <a:r>
              <a:rPr lang="ko-KR" altLang="en-US" dirty="0"/>
              <a:t>적성이 </a:t>
            </a:r>
            <a:r>
              <a:rPr lang="ko-KR" altLang="en-US" dirty="0" err="1"/>
              <a:t>안맞아서</a:t>
            </a:r>
            <a:r>
              <a:rPr lang="ko-KR" altLang="en-US" dirty="0"/>
              <a:t> </a:t>
            </a:r>
            <a:r>
              <a:rPr lang="ko-KR" altLang="en-US" dirty="0" err="1"/>
              <a:t>그런게</a:t>
            </a:r>
            <a:r>
              <a:rPr lang="ko-KR" altLang="en-US" dirty="0"/>
              <a:t> 아닙니다</a:t>
            </a:r>
            <a:endParaRPr lang="en-US" altLang="ko-KR" dirty="0"/>
          </a:p>
          <a:p>
            <a:r>
              <a:rPr lang="ko-KR" altLang="en-US" dirty="0"/>
              <a:t>처음에는 다 헤매고 어려워요</a:t>
            </a:r>
            <a:r>
              <a:rPr lang="en-US" altLang="ko-KR" dirty="0"/>
              <a:t>. </a:t>
            </a:r>
            <a:r>
              <a:rPr lang="ko-KR" altLang="en-US" dirty="0" err="1"/>
              <a:t>안해봤기</a:t>
            </a:r>
            <a:r>
              <a:rPr lang="ko-KR" altLang="en-US" dirty="0"/>
              <a:t> 때문에 </a:t>
            </a:r>
            <a:r>
              <a:rPr lang="ko-KR" altLang="en-US" dirty="0" err="1"/>
              <a:t>그런겁니다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문제 해결 과정에서 여러분의 실력이 쌓이는 </a:t>
            </a:r>
            <a:r>
              <a:rPr lang="ko-KR" altLang="en-US" dirty="0" err="1"/>
              <a:t>거에요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2415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사실 회사에서 다 알려줍니다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7818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공고에 </a:t>
            </a:r>
            <a:r>
              <a:rPr lang="ko-KR" altLang="en-US" dirty="0" err="1"/>
              <a:t>적혀있어요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49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엔픽셀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026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 서버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3488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 디테일 </a:t>
            </a:r>
            <a:r>
              <a:rPr lang="ko-KR" altLang="en-US" dirty="0" err="1"/>
              <a:t>개쩜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1984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넥슨 </a:t>
            </a:r>
            <a:r>
              <a:rPr lang="ko-KR" altLang="en-US" dirty="0" err="1"/>
              <a:t>매그넘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683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컴투스</a:t>
            </a:r>
            <a:r>
              <a:rPr lang="ko-KR" altLang="en-US" dirty="0"/>
              <a:t> 골프게임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757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네오플</a:t>
            </a:r>
            <a:r>
              <a:rPr lang="ko-KR" altLang="en-US" dirty="0"/>
              <a:t> </a:t>
            </a:r>
            <a:r>
              <a:rPr lang="ko-KR" altLang="en-US" dirty="0" err="1"/>
              <a:t>오버킬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464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위에 우대 사항에 </a:t>
            </a:r>
            <a:r>
              <a:rPr lang="ko-KR" altLang="en-US" dirty="0" err="1"/>
              <a:t>적혀있는걸</a:t>
            </a:r>
            <a:r>
              <a:rPr lang="ko-KR" altLang="en-US" dirty="0"/>
              <a:t> 해보면 더욱 좋습니다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180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101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패턴이 </a:t>
            </a:r>
            <a:r>
              <a:rPr lang="ko-KR" altLang="en-US" dirty="0" err="1"/>
              <a:t>정해져있어요</a:t>
            </a:r>
            <a:endParaRPr lang="en-US" altLang="ko-KR" dirty="0"/>
          </a:p>
          <a:p>
            <a:r>
              <a:rPr lang="ko-KR" altLang="en-US" dirty="0"/>
              <a:t>기출문제</a:t>
            </a:r>
            <a:r>
              <a:rPr lang="en-US" altLang="ko-KR" dirty="0"/>
              <a:t>, </a:t>
            </a:r>
            <a:r>
              <a:rPr lang="ko-KR" altLang="en-US" dirty="0"/>
              <a:t>기출변형 </a:t>
            </a:r>
            <a:r>
              <a:rPr lang="ko-KR" altLang="en-US" dirty="0" err="1"/>
              <a:t>그런겁니다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501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해법 알면 엄청 쉬움</a:t>
            </a:r>
            <a:r>
              <a:rPr lang="en-US" altLang="ko-KR" dirty="0"/>
              <a:t>! (</a:t>
            </a:r>
            <a:r>
              <a:rPr lang="ko-KR" altLang="en-US" dirty="0"/>
              <a:t>풀 수 있다곤 안함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4904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이정도 안에 풀 수 있어야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6183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면접 </a:t>
            </a:r>
            <a:r>
              <a:rPr lang="ko-KR" altLang="en-US" dirty="0" err="1"/>
              <a:t>보러가서</a:t>
            </a:r>
            <a:r>
              <a:rPr lang="ko-KR" altLang="en-US" dirty="0"/>
              <a:t> 내가 어느 부분을 보완하면 좋을지도 물어보세요</a:t>
            </a:r>
            <a:endParaRPr lang="en-US" altLang="ko-KR" dirty="0"/>
          </a:p>
          <a:p>
            <a:r>
              <a:rPr lang="ko-KR" altLang="en-US" dirty="0"/>
              <a:t>면접 다녀오면 꼭 복기하세요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843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1961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대충 적당한데 취업해서 일하다가 </a:t>
            </a:r>
            <a:r>
              <a:rPr lang="ko-KR" altLang="en-US" dirty="0" err="1"/>
              <a:t>이직해야지</a:t>
            </a:r>
            <a:r>
              <a:rPr lang="en-US" altLang="ko-KR" dirty="0"/>
              <a:t>~</a:t>
            </a:r>
          </a:p>
          <a:p>
            <a:r>
              <a:rPr lang="ko-KR" altLang="en-US" dirty="0"/>
              <a:t>응 어림도 없어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2261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도전하세요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6157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9862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921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916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935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427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학년의 학교 생활 앞으로 어떻게 할까요</a:t>
            </a:r>
            <a:r>
              <a:rPr lang="en-US" altLang="ko-KR" dirty="0"/>
              <a:t>? </a:t>
            </a:r>
            <a:r>
              <a:rPr lang="ko-KR" altLang="en-US" dirty="0"/>
              <a:t>식의 얘기는 </a:t>
            </a:r>
            <a:r>
              <a:rPr lang="ko-KR" altLang="en-US" dirty="0" err="1"/>
              <a:t>안하겠다</a:t>
            </a:r>
            <a:endParaRPr lang="ko-KR" altLang="en-US" dirty="0"/>
          </a:p>
          <a:p>
            <a:r>
              <a:rPr lang="en-US" altLang="ko-KR" dirty="0"/>
              <a:t>234</a:t>
            </a:r>
            <a:r>
              <a:rPr lang="ko-KR" altLang="en-US" dirty="0"/>
              <a:t>학년 </a:t>
            </a:r>
            <a:r>
              <a:rPr lang="ko-KR" altLang="en-US" dirty="0" err="1"/>
              <a:t>하는거</a:t>
            </a:r>
            <a:r>
              <a:rPr lang="ko-KR" altLang="en-US" dirty="0"/>
              <a:t> 보고 뭘 </a:t>
            </a:r>
            <a:r>
              <a:rPr lang="ko-KR" altLang="en-US" dirty="0" err="1"/>
              <a:t>해야할지</a:t>
            </a:r>
            <a:r>
              <a:rPr lang="ko-KR" altLang="en-US" dirty="0"/>
              <a:t> 생각해봐라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49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52BDE-E7EC-4A98-8F87-5A8DB96051A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161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F72D4-4B4C-4E0B-8A71-56124F24C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AFD605-ADCA-446E-A142-21B2EF74D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30E05E-E6E1-4976-BEBE-D118A7B4A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8DD2-5196-4D0C-A445-1E8292809C17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7F5FB5-7FE8-47C5-9635-9041DEBF1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8148D-215F-426A-B15A-F44012E99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0C77A-F3B5-4F17-A970-7CD9DD68D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030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078E5-4373-4737-ADF8-9DBC6FC2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FE89B9-219E-4791-8660-DAC3CA8A2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D7C30B-6239-4E4F-9CD0-73779388D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8DD2-5196-4D0C-A445-1E8292809C17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F5A469-982E-45B7-A903-C3E99CE0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AF85C5-29DF-4F09-9C37-07C5B688E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0C77A-F3B5-4F17-A970-7CD9DD68D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593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364503-4961-4062-BC8B-E6A77EEA60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44AB19-2456-4BBA-A0BB-58629B28E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00A562-F949-487E-A9EE-06186C41D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8DD2-5196-4D0C-A445-1E8292809C17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D5BEA4-A961-46FE-8255-3B525664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0DE410-B74E-4303-AB7F-6C20CA688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0C77A-F3B5-4F17-A970-7CD9DD68D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16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3D65F-5DDE-42DE-B9FE-6A99EDFD2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8909DA-7D73-46A3-9363-B2C96A8C3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B43AA7-F80A-45FF-9C0C-1C33303F6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8DD2-5196-4D0C-A445-1E8292809C17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CCD5F2-734F-48E2-91F4-56884C445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560778-8318-455A-B78D-63B8BDAA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0C77A-F3B5-4F17-A970-7CD9DD68D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81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81A15-3A04-4219-968C-15DBD091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BB53E9-56B0-4922-9444-14E13A45F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AB83BF-ED6A-4E91-B434-D0BF15573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8DD2-5196-4D0C-A445-1E8292809C17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89B066-68D9-466D-820A-0C36E416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285C93-F8A8-4E3A-A4E6-EF71C0FA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0C77A-F3B5-4F17-A970-7CD9DD68D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505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0B712-C6A8-48CD-A2BE-DA37C854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2DDA0-9F15-44BC-B449-DE60B77803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631169-561E-460A-B88A-221DD5DFE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7A7BE1-CB1D-4A93-8094-6BE1834BC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8DD2-5196-4D0C-A445-1E8292809C17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21B570-3821-47B3-941B-756E03018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7F6524-F677-46C9-B6A3-271E1CBAA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0C77A-F3B5-4F17-A970-7CD9DD68D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58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AE01C-C0B9-4C9D-A724-FB9E37C91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94439-F821-402C-8EB7-82C52C41B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1D6860-06DB-493C-8BF4-70B29C2D3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9FABAC-0DA7-493B-9E8B-4BB8FE7D7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C4C6F9-B182-48C2-B5A3-6271F1CD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67C074-CC1D-4D14-BD52-07B4198FC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8DD2-5196-4D0C-A445-1E8292809C17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B8BA16-B1B5-4958-8D1E-FF134B8BF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4C1148-47C9-434B-914F-17651B1F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0C77A-F3B5-4F17-A970-7CD9DD68D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4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5C975-2250-450C-90AE-F998ED6A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4CE689-B4A7-4BB2-8D27-B70DC257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8DD2-5196-4D0C-A445-1E8292809C17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F7B121-F6D9-4C5E-947F-33B34F8E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112F1B-2A6F-42E3-A3EB-AAEC2F96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0C77A-F3B5-4F17-A970-7CD9DD68D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95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1AA70B-ABC3-409C-AB9D-8FCD26AEB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8DD2-5196-4D0C-A445-1E8292809C17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837C2D-7B7A-4F2E-8FC0-8FF26301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F5390C-EEC9-43F4-90AA-82065973D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0C77A-F3B5-4F17-A970-7CD9DD68D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866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A1783-6A1D-4239-B598-4EB43EC73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ECDACD-C88B-45ED-85A7-D6FBA04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64CE97-2B53-460F-8300-7712C64A0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3B03B7-9D6C-4B97-A9E4-2025966A7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8DD2-5196-4D0C-A445-1E8292809C17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97877A-EC0A-449F-97A8-565263429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CAF76-DE4D-46F6-ADF9-ADF529721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0C77A-F3B5-4F17-A970-7CD9DD68D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50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7DAA5-6DDE-4E94-8150-E62F8778E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F96F64-9524-4DA0-977A-2442B5834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4ECDD2-60A0-4139-8EAE-6BC6CB299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292EA9-0F2B-4E5D-AE26-4FC93A6B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8DD2-5196-4D0C-A445-1E8292809C17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56ABE9-94DF-4249-8EE3-CDF94A72A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76E796-A567-4A10-B6BE-B4F6A3FC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0C77A-F3B5-4F17-A970-7CD9DD68D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06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E6EA0-217D-4407-9A9C-5657F3D4D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49858F-0EB1-47D6-A980-5E46E7AB0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7D7CE-C3E3-418B-B505-5ED4BA008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58DD2-5196-4D0C-A445-1E8292809C17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8565A-5132-4FC8-801F-8BC37A20E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48F3BD-7969-4A9A-8AF5-4F8D96C1E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0C77A-F3B5-4F17-A970-7CD9DD68D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0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7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jpeg"/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sv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AED5EC-DA97-4FFE-98CF-B6DA441DAB34}"/>
              </a:ext>
            </a:extLst>
          </p:cNvPr>
          <p:cNvSpPr txBox="1"/>
          <p:nvPr/>
        </p:nvSpPr>
        <p:spPr>
          <a:xfrm>
            <a:off x="3125726" y="4343226"/>
            <a:ext cx="5940547" cy="9774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585" latinLnBrk="0">
              <a:lnSpc>
                <a:spcPct val="150000"/>
              </a:lnSpc>
            </a:pPr>
            <a:r>
              <a:rPr lang="ko-KR" altLang="en-US" sz="2400" b="1" dirty="0">
                <a:solidFill>
                  <a:srgbClr val="242942"/>
                </a:solidFill>
                <a:latin typeface="Calibri" panose="020F0502020204030204"/>
                <a:ea typeface="맑은 고딕" panose="020B0503020000020004" pitchFamily="50" charset="-127"/>
              </a:rPr>
              <a:t>이재형</a:t>
            </a:r>
            <a:endParaRPr lang="en-US" altLang="ko-KR" sz="2400" b="1" dirty="0">
              <a:solidFill>
                <a:srgbClr val="242942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algn="ctr" defTabSz="609585" latinLnBrk="0">
              <a:lnSpc>
                <a:spcPct val="150000"/>
              </a:lnSpc>
            </a:pPr>
            <a:r>
              <a:rPr lang="en-US" altLang="ko-KR" sz="1600" dirty="0">
                <a:solidFill>
                  <a:srgbClr val="242942"/>
                </a:solidFill>
                <a:latin typeface="Calibri" panose="020F0502020204030204"/>
                <a:ea typeface="맑은 고딕" panose="020B0503020000020004" pitchFamily="50" charset="-127"/>
              </a:rPr>
              <a:t>2023. 06. 24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E694DE-D372-9D19-DFE3-B16B176476F1}"/>
              </a:ext>
            </a:extLst>
          </p:cNvPr>
          <p:cNvSpPr txBox="1"/>
          <p:nvPr/>
        </p:nvSpPr>
        <p:spPr>
          <a:xfrm>
            <a:off x="3123076" y="2393084"/>
            <a:ext cx="5945859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프로그래머로 취업하기</a:t>
            </a:r>
          </a:p>
        </p:txBody>
      </p:sp>
    </p:spTree>
    <p:extLst>
      <p:ext uri="{BB962C8B-B14F-4D97-AF65-F5344CB8AC3E}">
        <p14:creationId xmlns:p14="http://schemas.microsoft.com/office/powerpoint/2010/main" val="1110838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CD2D8-A78A-487B-A1B3-16800E051AC0}"/>
              </a:ext>
            </a:extLst>
          </p:cNvPr>
          <p:cNvSpPr txBox="1"/>
          <p:nvPr/>
        </p:nvSpPr>
        <p:spPr>
          <a:xfrm>
            <a:off x="2525954" y="1920896"/>
            <a:ext cx="7140096" cy="230832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좋아하시나요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?</a:t>
            </a:r>
          </a:p>
          <a:p>
            <a:pPr algn="ctr"/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</a:t>
            </a:r>
            <a:r>
              <a:rPr lang="ko-KR" altLang="en-US" sz="4800" dirty="0" err="1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만드는건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좋아하세요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?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23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6F69F-FEC0-E68D-994C-8A9C10C75E2F}"/>
              </a:ext>
            </a:extLst>
          </p:cNvPr>
          <p:cNvSpPr txBox="1"/>
          <p:nvPr/>
        </p:nvSpPr>
        <p:spPr>
          <a:xfrm>
            <a:off x="1798993" y="1920896"/>
            <a:ext cx="8594019" cy="230832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프로그래밍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좋아한다고 밥 먹여주진 않습니다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73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62AFE99-339D-439A-E545-C666D2B4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44" y="128659"/>
            <a:ext cx="5925479" cy="330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C8521F-1A08-2DF9-8E1E-9C1DDC75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979" y="128660"/>
            <a:ext cx="5904442" cy="334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90EF0B6-A194-BBE6-7118-5EBAFC4C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8" y="3428999"/>
            <a:ext cx="5933642" cy="33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D31BC3-E4E7-0028-EB47-70AE5804F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3428998"/>
            <a:ext cx="5967031" cy="334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810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32906A-2CA5-B509-7329-4E31D781AF95}"/>
              </a:ext>
            </a:extLst>
          </p:cNvPr>
          <p:cNvSpPr txBox="1"/>
          <p:nvPr/>
        </p:nvSpPr>
        <p:spPr>
          <a:xfrm>
            <a:off x="882072" y="2105562"/>
            <a:ext cx="10427856" cy="193899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좋아하는 것 </a:t>
            </a: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== 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누구나 할 수 있는 것</a:t>
            </a:r>
            <a:endParaRPr lang="en-US" altLang="ko-KR" sz="40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노력하는 것 </a:t>
            </a: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== 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누구나 쉽게 시도하지 못하는 것</a:t>
            </a:r>
          </a:p>
        </p:txBody>
      </p:sp>
    </p:spTree>
    <p:extLst>
      <p:ext uri="{BB962C8B-B14F-4D97-AF65-F5344CB8AC3E}">
        <p14:creationId xmlns:p14="http://schemas.microsoft.com/office/powerpoint/2010/main" val="1530132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32906A-2CA5-B509-7329-4E31D781AF95}"/>
              </a:ext>
            </a:extLst>
          </p:cNvPr>
          <p:cNvSpPr txBox="1"/>
          <p:nvPr/>
        </p:nvSpPr>
        <p:spPr>
          <a:xfrm>
            <a:off x="1220306" y="2721114"/>
            <a:ext cx="975138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노력</a:t>
            </a: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여러분이 </a:t>
            </a:r>
            <a:r>
              <a:rPr lang="ko-KR" altLang="en-US" sz="4000" dirty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살아남기 위해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해야만 하는 것</a:t>
            </a:r>
            <a:endParaRPr lang="ko-KR" altLang="en-US" sz="40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849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CD2D8-A78A-487B-A1B3-16800E051AC0}"/>
              </a:ext>
            </a:extLst>
          </p:cNvPr>
          <p:cNvSpPr txBox="1"/>
          <p:nvPr/>
        </p:nvSpPr>
        <p:spPr>
          <a:xfrm>
            <a:off x="2695870" y="2598003"/>
            <a:ext cx="6800260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코딩 몇 시간이나 하세요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?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3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pic>
        <p:nvPicPr>
          <p:cNvPr id="5" name="그림 4" descr="텍스트, 스크린샷, 다채로움, 사각형이(가) 표시된 사진&#10;&#10;자동 생성된 설명">
            <a:extLst>
              <a:ext uri="{FF2B5EF4-FFF2-40B4-BE49-F238E27FC236}">
                <a16:creationId xmlns:a16="http://schemas.microsoft.com/office/drawing/2014/main" id="{10AF8EEA-345A-5E8C-25D7-609F7B73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491" y="0"/>
            <a:ext cx="4985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98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88CC82-C2BA-048B-462F-C5F34196848D}"/>
              </a:ext>
            </a:extLst>
          </p:cNvPr>
          <p:cNvSpPr txBox="1"/>
          <p:nvPr/>
        </p:nvSpPr>
        <p:spPr>
          <a:xfrm>
            <a:off x="2416149" y="2598003"/>
            <a:ext cx="7359707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코딩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프로젝트 </a:t>
            </a:r>
            <a:r>
              <a:rPr lang="ko-KR" altLang="en-US" sz="4800" dirty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많이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하세요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158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88CC82-C2BA-048B-462F-C5F34196848D}"/>
              </a:ext>
            </a:extLst>
          </p:cNvPr>
          <p:cNvSpPr txBox="1"/>
          <p:nvPr/>
        </p:nvSpPr>
        <p:spPr>
          <a:xfrm>
            <a:off x="1414281" y="1859340"/>
            <a:ext cx="9363462" cy="230832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코딩을 많이 안 했는데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</a:p>
          <a:p>
            <a:pPr algn="ctr"/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게임을 만들고 싶다면 </a:t>
            </a:r>
            <a:r>
              <a:rPr lang="ko-KR" altLang="en-US" sz="4800" dirty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학원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에 갑니다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8308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CD2D8-A78A-487B-A1B3-16800E051AC0}"/>
              </a:ext>
            </a:extLst>
          </p:cNvPr>
          <p:cNvSpPr txBox="1"/>
          <p:nvPr/>
        </p:nvSpPr>
        <p:spPr>
          <a:xfrm>
            <a:off x="3210437" y="2598003"/>
            <a:ext cx="5771132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대학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4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년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vs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학원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년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432E3F-31F0-2E1A-70EB-63A20B8A764F}"/>
              </a:ext>
            </a:extLst>
          </p:cNvPr>
          <p:cNvSpPr txBox="1"/>
          <p:nvPr/>
        </p:nvSpPr>
        <p:spPr>
          <a:xfrm>
            <a:off x="6487890" y="3659686"/>
            <a:ext cx="3421128" cy="58477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주 </a:t>
            </a:r>
            <a:r>
              <a:rPr lang="en-US" altLang="ko-KR" sz="3200" dirty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90</a:t>
            </a:r>
            <a:r>
              <a:rPr lang="ko-KR" altLang="en-US" sz="3200" dirty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시간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11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개월</a:t>
            </a:r>
            <a:endParaRPr lang="ko-KR" altLang="en-US" sz="32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E1FCEC-7F05-8924-A10E-C81E1E623C0E}"/>
              </a:ext>
            </a:extLst>
          </p:cNvPr>
          <p:cNvSpPr txBox="1"/>
          <p:nvPr/>
        </p:nvSpPr>
        <p:spPr>
          <a:xfrm>
            <a:off x="1239293" y="3659686"/>
            <a:ext cx="4464818" cy="58477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r"/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주 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??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시간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48 + @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개월</a:t>
            </a:r>
            <a:endParaRPr lang="ko-KR" altLang="en-US" sz="32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903D5-9084-BB25-F896-9F205554DFA3}"/>
              </a:ext>
            </a:extLst>
          </p:cNvPr>
          <p:cNvSpPr txBox="1"/>
          <p:nvPr/>
        </p:nvSpPr>
        <p:spPr>
          <a:xfrm>
            <a:off x="1239293" y="4331766"/>
            <a:ext cx="4464818" cy="58477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r"/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연간 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900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만원</a:t>
            </a:r>
            <a:endParaRPr lang="ko-KR" altLang="en-US" sz="32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BA80F-D891-67AA-382B-CB85CBA8751C}"/>
              </a:ext>
            </a:extLst>
          </p:cNvPr>
          <p:cNvSpPr txBox="1"/>
          <p:nvPr/>
        </p:nvSpPr>
        <p:spPr>
          <a:xfrm>
            <a:off x="6487889" y="4331765"/>
            <a:ext cx="3421128" cy="58477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연간 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300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만원</a:t>
            </a:r>
            <a:endParaRPr lang="ko-KR" altLang="en-US" sz="32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089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61D296-AB6F-AD63-2910-10DDC74AE712}"/>
              </a:ext>
            </a:extLst>
          </p:cNvPr>
          <p:cNvSpPr txBox="1"/>
          <p:nvPr/>
        </p:nvSpPr>
        <p:spPr>
          <a:xfrm>
            <a:off x="2544447" y="1356182"/>
            <a:ext cx="7103106" cy="44174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585" latinLnBrk="0">
              <a:lnSpc>
                <a:spcPct val="150000"/>
              </a:lnSpc>
            </a:pPr>
            <a:r>
              <a:rPr lang="ko-KR" altLang="en-US" sz="2400" dirty="0" err="1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엔픽셀</a:t>
            </a:r>
            <a:r>
              <a:rPr lang="ko-KR" altLang="en-US" sz="2400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endParaRPr lang="en-US" altLang="ko-KR" sz="2400" dirty="0">
              <a:solidFill>
                <a:srgbClr val="24294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 defTabSz="609585" latinLnBrk="0">
              <a:lnSpc>
                <a:spcPct val="150000"/>
              </a:lnSpc>
            </a:pPr>
            <a:r>
              <a:rPr lang="en-US" altLang="ko-KR" sz="2400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21.08 ~ </a:t>
            </a:r>
            <a:r>
              <a:rPr lang="ko-KR" altLang="en-US" sz="2400" dirty="0" err="1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그랑사가</a:t>
            </a:r>
            <a:r>
              <a:rPr lang="ko-KR" altLang="en-US" sz="2400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클라이언트 프로그래머</a:t>
            </a:r>
            <a:endParaRPr lang="en-US" altLang="ko-KR" sz="2400" dirty="0">
              <a:solidFill>
                <a:srgbClr val="24294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 defTabSz="609585" latinLnBrk="0">
              <a:lnSpc>
                <a:spcPct val="150000"/>
              </a:lnSpc>
            </a:pPr>
            <a:endParaRPr lang="en-US" altLang="ko-KR" sz="2400" dirty="0">
              <a:solidFill>
                <a:srgbClr val="24294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 defTabSz="609585" latinLnBrk="0">
              <a:lnSpc>
                <a:spcPct val="150000"/>
              </a:lnSpc>
            </a:pPr>
            <a:r>
              <a:rPr lang="ko-KR" altLang="en-US" sz="2400" dirty="0" err="1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오투큐브</a:t>
            </a:r>
            <a:endParaRPr lang="en-US" altLang="ko-KR" sz="2400" dirty="0">
              <a:solidFill>
                <a:srgbClr val="24294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 defTabSz="609585" latinLnBrk="0">
              <a:lnSpc>
                <a:spcPct val="200000"/>
              </a:lnSpc>
            </a:pPr>
            <a:r>
              <a:rPr lang="en-US" altLang="ko-KR" sz="2400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19-2   </a:t>
            </a:r>
            <a:r>
              <a:rPr lang="ko-KR" altLang="en-US" sz="2400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회장</a:t>
            </a:r>
            <a:endParaRPr lang="en-US" altLang="ko-KR" sz="2400" dirty="0">
              <a:solidFill>
                <a:srgbClr val="24294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 defTabSz="609585" latinLnBrk="0">
              <a:lnSpc>
                <a:spcPct val="200000"/>
              </a:lnSpc>
            </a:pPr>
            <a:r>
              <a:rPr lang="en-US" altLang="ko-KR" sz="2400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19-1   </a:t>
            </a:r>
            <a:r>
              <a:rPr lang="ko-KR" altLang="en-US" sz="2400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부회장</a:t>
            </a:r>
            <a:endParaRPr lang="en-US" altLang="ko-KR" sz="2400" dirty="0">
              <a:solidFill>
                <a:srgbClr val="24294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 defTabSz="609585" latinLnBrk="0">
              <a:lnSpc>
                <a:spcPct val="200000"/>
              </a:lnSpc>
            </a:pPr>
            <a:r>
              <a:rPr lang="en-US" altLang="ko-KR" sz="2400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16</a:t>
            </a:r>
            <a:r>
              <a:rPr lang="ko-KR" altLang="en-US" sz="2400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년도 소프트 팀장</a:t>
            </a:r>
            <a:endParaRPr lang="en-US" altLang="ko-KR" sz="2400" dirty="0">
              <a:solidFill>
                <a:srgbClr val="24294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3B6C4-8D0C-808F-4641-9E3FB865560D}"/>
              </a:ext>
            </a:extLst>
          </p:cNvPr>
          <p:cNvSpPr txBox="1"/>
          <p:nvPr/>
        </p:nvSpPr>
        <p:spPr>
          <a:xfrm>
            <a:off x="498139" y="336535"/>
            <a:ext cx="5940547" cy="750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latinLnBrk="0">
              <a:lnSpc>
                <a:spcPct val="150000"/>
              </a:lnSpc>
            </a:pPr>
            <a:r>
              <a:rPr lang="ko-KR" altLang="en-US" sz="3200" b="1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일단 저는</a:t>
            </a:r>
            <a:r>
              <a:rPr lang="en-US" altLang="ko-KR" sz="3200" b="1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...</a:t>
            </a:r>
            <a:endParaRPr lang="en-US" altLang="ko-KR" sz="3200" dirty="0">
              <a:solidFill>
                <a:srgbClr val="24294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832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CD2D8-A78A-487B-A1B3-16800E051AC0}"/>
              </a:ext>
            </a:extLst>
          </p:cNvPr>
          <p:cNvSpPr txBox="1"/>
          <p:nvPr/>
        </p:nvSpPr>
        <p:spPr>
          <a:xfrm>
            <a:off x="4525700" y="2598003"/>
            <a:ext cx="3140603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대학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&lt;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학원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40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32906A-2CA5-B509-7329-4E31D781AF95}"/>
              </a:ext>
            </a:extLst>
          </p:cNvPr>
          <p:cNvSpPr txBox="1"/>
          <p:nvPr/>
        </p:nvSpPr>
        <p:spPr>
          <a:xfrm>
            <a:off x="3292991" y="2012829"/>
            <a:ext cx="5606022" cy="230832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대학 졸업장이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밥 먹여주진 않습니다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461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9846B-6C25-E0B6-0831-78D0DEE4F8F4}"/>
              </a:ext>
            </a:extLst>
          </p:cNvPr>
          <p:cNvSpPr txBox="1"/>
          <p:nvPr/>
        </p:nvSpPr>
        <p:spPr>
          <a:xfrm>
            <a:off x="2868201" y="2598003"/>
            <a:ext cx="6455613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어쩌죠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? 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너무 늦었나요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?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473AD2-113F-44FB-C9EC-3F7DB6F094A4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397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9846B-6C25-E0B6-0831-78D0DEE4F8F4}"/>
              </a:ext>
            </a:extLst>
          </p:cNvPr>
          <p:cNvSpPr txBox="1"/>
          <p:nvPr/>
        </p:nvSpPr>
        <p:spPr>
          <a:xfrm>
            <a:off x="1110514" y="2598003"/>
            <a:ext cx="9970999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‘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돈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 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시간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’ 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만 많다면 늦지 않았습니다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CE8355-3F22-8319-BAFC-6C156CCA45F6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47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FD488E5-E1C4-B3CD-71D7-561CC191A11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C66EC3-0189-D8B5-9A61-4536687A6A38}"/>
              </a:ext>
            </a:extLst>
          </p:cNvPr>
          <p:cNvSpPr txBox="1"/>
          <p:nvPr/>
        </p:nvSpPr>
        <p:spPr>
          <a:xfrm>
            <a:off x="2973207" y="2598003"/>
            <a:ext cx="6245621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뭘 어떻게 해야 할까요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?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760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6E2F92-0745-216C-C5DE-60EEE1246869}"/>
              </a:ext>
            </a:extLst>
          </p:cNvPr>
          <p:cNvSpPr txBox="1"/>
          <p:nvPr/>
        </p:nvSpPr>
        <p:spPr>
          <a:xfrm>
            <a:off x="498139" y="336535"/>
            <a:ext cx="5940547" cy="750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latinLnBrk="0">
              <a:lnSpc>
                <a:spcPct val="150000"/>
              </a:lnSpc>
            </a:pPr>
            <a:r>
              <a:rPr lang="ko-KR" altLang="en-US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빨리 정할수록 좋습니다</a:t>
            </a:r>
            <a:endParaRPr lang="en-US" altLang="ko-KR" sz="3200" dirty="0">
              <a:solidFill>
                <a:srgbClr val="F2F2F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2BEED-8B38-5513-CF60-AD7348A3F414}"/>
              </a:ext>
            </a:extLst>
          </p:cNvPr>
          <p:cNvSpPr txBox="1"/>
          <p:nvPr/>
        </p:nvSpPr>
        <p:spPr>
          <a:xfrm>
            <a:off x="2521143" y="1507974"/>
            <a:ext cx="7149714" cy="276415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클라 </a:t>
            </a: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vs 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서버</a:t>
            </a:r>
            <a:r>
              <a:rPr lang="ko-KR" altLang="en-US" sz="40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(or </a:t>
            </a:r>
            <a:r>
              <a:rPr lang="ko-KR" altLang="en-US" sz="4000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기획</a:t>
            </a:r>
            <a:r>
              <a:rPr lang="en-US" altLang="ko-KR" sz="4000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?)</a:t>
            </a:r>
            <a:endParaRPr lang="en-US" altLang="ko-KR" sz="40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C++ vs C#</a:t>
            </a: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DirectX vs Unity vs Unreal</a:t>
            </a:r>
          </a:p>
        </p:txBody>
      </p:sp>
    </p:spTree>
    <p:extLst>
      <p:ext uri="{BB962C8B-B14F-4D97-AF65-F5344CB8AC3E}">
        <p14:creationId xmlns:p14="http://schemas.microsoft.com/office/powerpoint/2010/main" val="414338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6E2F92-0745-216C-C5DE-60EEE1246869}"/>
              </a:ext>
            </a:extLst>
          </p:cNvPr>
          <p:cNvSpPr txBox="1"/>
          <p:nvPr/>
        </p:nvSpPr>
        <p:spPr>
          <a:xfrm>
            <a:off x="498139" y="336535"/>
            <a:ext cx="5940547" cy="750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latinLnBrk="0">
              <a:lnSpc>
                <a:spcPct val="150000"/>
              </a:lnSpc>
            </a:pPr>
            <a:r>
              <a:rPr lang="ko-KR" altLang="en-US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클라 </a:t>
            </a:r>
            <a:r>
              <a:rPr lang="en-US" altLang="ko-KR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vs </a:t>
            </a:r>
            <a:r>
              <a:rPr lang="ko-KR" altLang="en-US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서버 </a:t>
            </a:r>
            <a:r>
              <a:rPr lang="en-US" altLang="ko-KR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(or </a:t>
            </a:r>
            <a:r>
              <a:rPr lang="ko-KR" altLang="en-US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기획</a:t>
            </a:r>
            <a:r>
              <a:rPr lang="en-US" altLang="ko-KR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?)</a:t>
            </a:r>
            <a:endParaRPr lang="en-US" altLang="ko-KR" sz="3200" dirty="0">
              <a:solidFill>
                <a:srgbClr val="F2F2F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315F16-5141-6989-247F-1E60E3D234E8}"/>
              </a:ext>
            </a:extLst>
          </p:cNvPr>
          <p:cNvSpPr txBox="1"/>
          <p:nvPr/>
        </p:nvSpPr>
        <p:spPr>
          <a:xfrm>
            <a:off x="2800893" y="1859340"/>
            <a:ext cx="6590266" cy="230832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뭐가 좋은 지 모르겠다면 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일단 </a:t>
            </a:r>
            <a:r>
              <a:rPr lang="ko-KR" altLang="en-US" sz="4800" dirty="0" err="1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찍먹부터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해보세요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812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6E2F92-0745-216C-C5DE-60EEE1246869}"/>
              </a:ext>
            </a:extLst>
          </p:cNvPr>
          <p:cNvSpPr txBox="1"/>
          <p:nvPr/>
        </p:nvSpPr>
        <p:spPr>
          <a:xfrm>
            <a:off x="498139" y="336535"/>
            <a:ext cx="5940547" cy="750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latinLnBrk="0">
              <a:lnSpc>
                <a:spcPct val="150000"/>
              </a:lnSpc>
            </a:pPr>
            <a:r>
              <a:rPr lang="ko-KR" altLang="en-US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클라 </a:t>
            </a:r>
            <a:r>
              <a:rPr lang="en-US" altLang="ko-KR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vs </a:t>
            </a:r>
            <a:r>
              <a:rPr lang="ko-KR" altLang="en-US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서버 </a:t>
            </a:r>
            <a:r>
              <a:rPr lang="en-US" altLang="ko-KR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(or </a:t>
            </a:r>
            <a:r>
              <a:rPr lang="ko-KR" altLang="en-US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기획</a:t>
            </a:r>
            <a:r>
              <a:rPr lang="en-US" altLang="ko-KR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?)</a:t>
            </a:r>
            <a:endParaRPr lang="en-US" altLang="ko-KR" sz="3200" dirty="0">
              <a:solidFill>
                <a:srgbClr val="F2F2F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315F16-5141-6989-247F-1E60E3D234E8}"/>
              </a:ext>
            </a:extLst>
          </p:cNvPr>
          <p:cNvSpPr txBox="1"/>
          <p:nvPr/>
        </p:nvSpPr>
        <p:spPr>
          <a:xfrm>
            <a:off x="1906421" y="1859340"/>
            <a:ext cx="8379217" cy="230832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일단 튜토리얼부터 따라해보세요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아니면 역기획서 한 장 써보세요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686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6E2F92-0745-216C-C5DE-60EEE1246869}"/>
              </a:ext>
            </a:extLst>
          </p:cNvPr>
          <p:cNvSpPr txBox="1"/>
          <p:nvPr/>
        </p:nvSpPr>
        <p:spPr>
          <a:xfrm>
            <a:off x="498139" y="336535"/>
            <a:ext cx="5940547" cy="750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latinLnBrk="0">
              <a:lnSpc>
                <a:spcPct val="150000"/>
              </a:lnSpc>
            </a:pPr>
            <a:r>
              <a:rPr lang="en-US" altLang="ko-KR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Unity</a:t>
            </a:r>
            <a:r>
              <a:rPr lang="ko-KR" altLang="en-US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vs</a:t>
            </a:r>
            <a:r>
              <a:rPr lang="ko-KR" altLang="en-US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Unreal</a:t>
            </a:r>
            <a:endParaRPr lang="en-US" altLang="ko-KR" sz="3200" dirty="0">
              <a:solidFill>
                <a:srgbClr val="F2F2F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315F16-5141-6989-247F-1E60E3D234E8}"/>
              </a:ext>
            </a:extLst>
          </p:cNvPr>
          <p:cNvSpPr txBox="1"/>
          <p:nvPr/>
        </p:nvSpPr>
        <p:spPr>
          <a:xfrm>
            <a:off x="647264" y="2598003"/>
            <a:ext cx="10897534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좋아하는 게임이 어떤 엔진을 사용하나요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04081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6E2F92-0745-216C-C5DE-60EEE1246869}"/>
              </a:ext>
            </a:extLst>
          </p:cNvPr>
          <p:cNvSpPr txBox="1"/>
          <p:nvPr/>
        </p:nvSpPr>
        <p:spPr>
          <a:xfrm>
            <a:off x="498139" y="336535"/>
            <a:ext cx="5940547" cy="750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latinLnBrk="0">
              <a:lnSpc>
                <a:spcPct val="150000"/>
              </a:lnSpc>
            </a:pPr>
            <a:r>
              <a:rPr lang="en-US" altLang="ko-KR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Unity</a:t>
            </a:r>
            <a:r>
              <a:rPr lang="ko-KR" altLang="en-US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vs</a:t>
            </a:r>
            <a:r>
              <a:rPr lang="ko-KR" altLang="en-US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Unreal</a:t>
            </a:r>
            <a:endParaRPr lang="en-US" altLang="ko-KR" sz="3200" dirty="0">
              <a:solidFill>
                <a:srgbClr val="F2F2F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5128" name="Picture 8" descr="컴투스 '미니게임천국' 글로벌 사전 예약 시작 - 뉴스핌">
            <a:extLst>
              <a:ext uri="{FF2B5EF4-FFF2-40B4-BE49-F238E27FC236}">
                <a16:creationId xmlns:a16="http://schemas.microsoft.com/office/drawing/2014/main" id="{37557CC7-D347-10EA-5AA3-8C797560A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410" y="545566"/>
            <a:ext cx="3546311" cy="199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 descr="만화 영화, 아니메, 소설, CG 아트워크이(가) 표시된 사진&#10;&#10;자동 생성된 설명">
            <a:extLst>
              <a:ext uri="{FF2B5EF4-FFF2-40B4-BE49-F238E27FC236}">
                <a16:creationId xmlns:a16="http://schemas.microsoft.com/office/drawing/2014/main" id="{C482ABFC-CEA6-4905-062A-CF91DDF92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272" y="580065"/>
            <a:ext cx="3112276" cy="233420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052D0898-161D-132C-C2FC-5CBD3CA7E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72025" y="2967037"/>
            <a:ext cx="2647950" cy="923925"/>
          </a:xfrm>
          <a:prstGeom prst="rect">
            <a:avLst/>
          </a:prstGeom>
        </p:spPr>
      </p:pic>
      <p:pic>
        <p:nvPicPr>
          <p:cNvPr id="5144" name="Picture 24" descr="블루 아카이브' 애니메이션으로 만든다-국민일보">
            <a:extLst>
              <a:ext uri="{FF2B5EF4-FFF2-40B4-BE49-F238E27FC236}">
                <a16:creationId xmlns:a16="http://schemas.microsoft.com/office/drawing/2014/main" id="{3C180B53-EBAC-0E14-0878-396B202A4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157" y="3100253"/>
            <a:ext cx="2172315" cy="323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4월, '붕괴: 스타레일' 등 쟁쟁한 모바일 게임 몰려온다!">
            <a:extLst>
              <a:ext uri="{FF2B5EF4-FFF2-40B4-BE49-F238E27FC236}">
                <a16:creationId xmlns:a16="http://schemas.microsoft.com/office/drawing/2014/main" id="{52B0846D-15BB-D1CE-1B9B-BDA1D298A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3835225"/>
            <a:ext cx="4301292" cy="241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닌텐도 스위치] 접대게임의 끝판왕, 오버쿡드2 (Overcooked2)">
            <a:extLst>
              <a:ext uri="{FF2B5EF4-FFF2-40B4-BE49-F238E27FC236}">
                <a16:creationId xmlns:a16="http://schemas.microsoft.com/office/drawing/2014/main" id="{ABAA6247-F455-5524-BCFB-284FEB978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" y="1316027"/>
            <a:ext cx="4176873" cy="234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가디언 테일즈, 분위기 전환 성공 '향후 운영에 시선 주목' &lt; 취재·기획 &lt; 기사본문 - 게임플">
            <a:extLst>
              <a:ext uri="{FF2B5EF4-FFF2-40B4-BE49-F238E27FC236}">
                <a16:creationId xmlns:a16="http://schemas.microsoft.com/office/drawing/2014/main" id="{993E8A03-6651-6D94-38BB-C897D229A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" r="5923"/>
          <a:stretch/>
        </p:blipFill>
        <p:spPr bwMode="auto">
          <a:xfrm>
            <a:off x="4772025" y="4320239"/>
            <a:ext cx="3780853" cy="182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012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B25E35-74EC-6879-22D5-D740C8C5C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5655"/>
            <a:ext cx="12192000" cy="650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30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pic>
        <p:nvPicPr>
          <p:cNvPr id="5138" name="Picture 18" descr="리뷰] 오버쿡드2 (Overcooked! 2)">
            <a:extLst>
              <a:ext uri="{FF2B5EF4-FFF2-40B4-BE49-F238E27FC236}">
                <a16:creationId xmlns:a16="http://schemas.microsoft.com/office/drawing/2014/main" id="{A279A5A3-DCC8-5B8A-EFAD-9566D5108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09600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04DCD14A-AAA2-6A77-67EF-28E86BEA6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449"/>
            <a:ext cx="6096000" cy="3430449"/>
          </a:xfrm>
          <a:prstGeom prst="rect">
            <a:avLst/>
          </a:prstGeom>
        </p:spPr>
      </p:pic>
      <p:pic>
        <p:nvPicPr>
          <p:cNvPr id="4" name="Picture 16" descr="엔터 더 건전 지하 감옥(1.5층)가는 법">
            <a:extLst>
              <a:ext uri="{FF2B5EF4-FFF2-40B4-BE49-F238E27FC236}">
                <a16:creationId xmlns:a16="http://schemas.microsoft.com/office/drawing/2014/main" id="{F90F670B-A8E3-E4E0-BEC1-2A8AF87C0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6096000" cy="342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텍스트, 스크린샷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B252CE34-B00D-C684-E9F1-0BDAEF4070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1"/>
            <a:ext cx="6093422" cy="34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56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pic>
        <p:nvPicPr>
          <p:cNvPr id="7172" name="Picture 4" descr="붕괴 스타레일 7가지 속성 정리 모바일신규게임 : 네이버 블로그">
            <a:extLst>
              <a:ext uri="{FF2B5EF4-FFF2-40B4-BE49-F238E27FC236}">
                <a16:creationId xmlns:a16="http://schemas.microsoft.com/office/drawing/2014/main" id="{3564EB59-BBDB-C5DD-4DEE-D4EE01736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1440"/>
            <a:ext cx="609600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해연갤 - 게임 - 원신 그래픽 진짜 개쩐다,,,,">
            <a:extLst>
              <a:ext uri="{FF2B5EF4-FFF2-40B4-BE49-F238E27FC236}">
                <a16:creationId xmlns:a16="http://schemas.microsoft.com/office/drawing/2014/main" id="{81EF5FD9-4B30-DC66-ED1E-D8543B160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63"/>
            <a:ext cx="6096000" cy="342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블루 아카이브, &quot;한국 게이머들의 2차 창작 기대된다&quot;">
            <a:extLst>
              <a:ext uri="{FF2B5EF4-FFF2-40B4-BE49-F238E27FC236}">
                <a16:creationId xmlns:a16="http://schemas.microsoft.com/office/drawing/2014/main" id="{DDC51C6A-928E-09A4-11CF-A0175CE9E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30763"/>
            <a:ext cx="6120374" cy="297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시티즈 스카이라인 - 플레이 일기 x2 : 네이버 블로그">
            <a:extLst>
              <a:ext uri="{FF2B5EF4-FFF2-40B4-BE49-F238E27FC236}">
                <a16:creationId xmlns:a16="http://schemas.microsoft.com/office/drawing/2014/main" id="{2D01C834-FCB5-53B3-D943-86AD39EA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37" y="3430763"/>
            <a:ext cx="6099936" cy="343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85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6E2F92-0745-216C-C5DE-60EEE1246869}"/>
              </a:ext>
            </a:extLst>
          </p:cNvPr>
          <p:cNvSpPr txBox="1"/>
          <p:nvPr/>
        </p:nvSpPr>
        <p:spPr>
          <a:xfrm>
            <a:off x="498139" y="336535"/>
            <a:ext cx="5940547" cy="750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latinLnBrk="0">
              <a:lnSpc>
                <a:spcPct val="150000"/>
              </a:lnSpc>
            </a:pPr>
            <a:r>
              <a:rPr lang="en-US" altLang="ko-KR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Unity</a:t>
            </a:r>
            <a:r>
              <a:rPr lang="ko-KR" altLang="en-US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vs</a:t>
            </a:r>
            <a:r>
              <a:rPr lang="ko-KR" altLang="en-US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Unreal</a:t>
            </a:r>
            <a:endParaRPr lang="en-US" altLang="ko-KR" sz="3200" dirty="0">
              <a:solidFill>
                <a:srgbClr val="F2F2F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D5C265DD-8A27-3603-35D4-0C49EDDBA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2687" y="2552655"/>
            <a:ext cx="2146625" cy="1752689"/>
          </a:xfrm>
          <a:prstGeom prst="rect">
            <a:avLst/>
          </a:prstGeom>
        </p:spPr>
      </p:pic>
      <p:pic>
        <p:nvPicPr>
          <p:cNvPr id="8194" name="Picture 2" descr="로스트아크'를 시작한다면 꼭 봐야 할 초보자 가이드">
            <a:extLst>
              <a:ext uri="{FF2B5EF4-FFF2-40B4-BE49-F238E27FC236}">
                <a16:creationId xmlns:a16="http://schemas.microsoft.com/office/drawing/2014/main" id="{DE6D1A19-5F06-E753-98B1-5E3AC44D9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35" y="770214"/>
            <a:ext cx="4293765" cy="241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 descr="사람이(가) 표시된 사진&#10;&#10;자동 생성된 설명">
            <a:extLst>
              <a:ext uri="{FF2B5EF4-FFF2-40B4-BE49-F238E27FC236}">
                <a16:creationId xmlns:a16="http://schemas.microsoft.com/office/drawing/2014/main" id="{52C3A20D-B3AA-00DA-4156-97479ABB53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52" y="4506408"/>
            <a:ext cx="3884747" cy="2183228"/>
          </a:xfrm>
          <a:prstGeom prst="rect">
            <a:avLst/>
          </a:prstGeom>
        </p:spPr>
      </p:pic>
      <p:pic>
        <p:nvPicPr>
          <p:cNvPr id="25" name="그림 24" descr="차량, 육상 차량, 자동차, 스포츠카이(가) 표시된 사진&#10;&#10;자동 생성된 설명">
            <a:extLst>
              <a:ext uri="{FF2B5EF4-FFF2-40B4-BE49-F238E27FC236}">
                <a16:creationId xmlns:a16="http://schemas.microsoft.com/office/drawing/2014/main" id="{AAE90655-5285-A3B4-DC4B-BEB142DAB7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214" y="3129090"/>
            <a:ext cx="2346159" cy="3519237"/>
          </a:xfrm>
          <a:prstGeom prst="rect">
            <a:avLst/>
          </a:prstGeom>
        </p:spPr>
      </p:pic>
      <p:pic>
        <p:nvPicPr>
          <p:cNvPr id="28" name="그림 27" descr="무기, PC 게임, 전략 비디오 게임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9C563A33-EE92-42B9-C873-F0D517BC1D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26" y="4613572"/>
            <a:ext cx="3531588" cy="1984753"/>
          </a:xfrm>
          <a:prstGeom prst="rect">
            <a:avLst/>
          </a:prstGeom>
        </p:spPr>
      </p:pic>
      <p:pic>
        <p:nvPicPr>
          <p:cNvPr id="8202" name="Picture 10" descr="엔픽셀 '그랑사가' 일본 출시... 현지 인기 다운로드 1위 올라 &lt; 게임 &lt; IT/스타트업 &lt; 기사본문 - 이코노믹리뷰">
            <a:extLst>
              <a:ext uri="{FF2B5EF4-FFF2-40B4-BE49-F238E27FC236}">
                <a16:creationId xmlns:a16="http://schemas.microsoft.com/office/drawing/2014/main" id="{03AC234C-0395-AB8C-BABF-D7880A32C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25" y="1220164"/>
            <a:ext cx="2932699" cy="165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게임뷰 모바일 사이트, 카카오게임즈 '아키에이지 워', 공성전과 신규 무기 추가 예고">
            <a:extLst>
              <a:ext uri="{FF2B5EF4-FFF2-40B4-BE49-F238E27FC236}">
                <a16:creationId xmlns:a16="http://schemas.microsoft.com/office/drawing/2014/main" id="{CBD60791-BEBD-87C7-1981-A590CEB9A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28" y="2960862"/>
            <a:ext cx="2669451" cy="149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 descr="폰트, 책, 타이포그래피, 텍스트이(가) 표시된 사진&#10;&#10;자동 생성된 설명">
            <a:extLst>
              <a:ext uri="{FF2B5EF4-FFF2-40B4-BE49-F238E27FC236}">
                <a16:creationId xmlns:a16="http://schemas.microsoft.com/office/drawing/2014/main" id="{E88DA315-8934-22AB-5A39-9EDC4CA317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065" y="3008993"/>
            <a:ext cx="1412635" cy="1412635"/>
          </a:xfrm>
          <a:prstGeom prst="rect">
            <a:avLst/>
          </a:prstGeom>
        </p:spPr>
      </p:pic>
      <p:pic>
        <p:nvPicPr>
          <p:cNvPr id="8208" name="Picture 16" descr="나이트 크로우">
            <a:extLst>
              <a:ext uri="{FF2B5EF4-FFF2-40B4-BE49-F238E27FC236}">
                <a16:creationId xmlns:a16="http://schemas.microsoft.com/office/drawing/2014/main" id="{EEAD8D14-D875-34D7-763B-575A03B9C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25" y="513927"/>
            <a:ext cx="3641950" cy="19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585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pic>
        <p:nvPicPr>
          <p:cNvPr id="9218" name="Picture 2" descr="깔끔한 그래픽-방대한 필드' 나이트 크로우의 첫날 분위기는? &lt; 나이트 크로우 &lt; 기획기사 &lt; 기사본문 - 게임인사이트">
            <a:extLst>
              <a:ext uri="{FF2B5EF4-FFF2-40B4-BE49-F238E27FC236}">
                <a16:creationId xmlns:a16="http://schemas.microsoft.com/office/drawing/2014/main" id="{0A6A17C5-CC9A-F68F-BF11-EB484E3D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54" y="198195"/>
            <a:ext cx="6102454" cy="32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하늘, 구름, 스크린샷, 예술이(가) 표시된 사진&#10;&#10;자동 생성된 설명">
            <a:extLst>
              <a:ext uri="{FF2B5EF4-FFF2-40B4-BE49-F238E27FC236}">
                <a16:creationId xmlns:a16="http://schemas.microsoft.com/office/drawing/2014/main" id="{1DF43271-1EB8-1F29-F5A7-E75759137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457" y="0"/>
            <a:ext cx="6095999" cy="3428998"/>
          </a:xfrm>
          <a:prstGeom prst="rect">
            <a:avLst/>
          </a:prstGeom>
        </p:spPr>
      </p:pic>
      <p:pic>
        <p:nvPicPr>
          <p:cNvPr id="9224" name="Picture 8" descr="포격블래 일리아칸 하드 3관문 공략] 당신의 트라이 시간을 줄여줄 일리아칸 3-4관 세팅 &amp; 패턴 분석 | 로아 인벤">
            <a:extLst>
              <a:ext uri="{FF2B5EF4-FFF2-40B4-BE49-F238E27FC236}">
                <a16:creationId xmlns:a16="http://schemas.microsoft.com/office/drawing/2014/main" id="{E8398278-8DF6-9F2C-6023-2356FD146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41" y="3429000"/>
            <a:ext cx="60959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PC 게임, 디지털 합성, 비디오 게임 소프트웨어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9707E0F9-1C86-5028-6B6B-D971CF31E4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454" y="3429000"/>
            <a:ext cx="6101417" cy="34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92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pic>
        <p:nvPicPr>
          <p:cNvPr id="10242" name="Picture 2" descr="24시 게임코드">
            <a:extLst>
              <a:ext uri="{FF2B5EF4-FFF2-40B4-BE49-F238E27FC236}">
                <a16:creationId xmlns:a16="http://schemas.microsoft.com/office/drawing/2014/main" id="{25D92E9B-7C7F-529D-A4B6-B2E75F9E6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2" y="211708"/>
            <a:ext cx="6103952" cy="321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아세토코르사 콤페티치오네 - 수중전 테크데모 게임 플레이 Assetto Corsa Competizione - YouTube">
            <a:extLst>
              <a:ext uri="{FF2B5EF4-FFF2-40B4-BE49-F238E27FC236}">
                <a16:creationId xmlns:a16="http://schemas.microsoft.com/office/drawing/2014/main" id="{CB910AF4-B41E-B1E3-A013-DDAFE0062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0"/>
            <a:ext cx="609600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현세대 기종으로만 출격, 격투게임 〈철권8〉 공개 &lt; Game &lt; News &lt; 기사본문 - 글로벌E">
            <a:extLst>
              <a:ext uri="{FF2B5EF4-FFF2-40B4-BE49-F238E27FC236}">
                <a16:creationId xmlns:a16="http://schemas.microsoft.com/office/drawing/2014/main" id="{C5969341-7F8C-77FE-F81A-727A4E664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45" y="3436367"/>
            <a:ext cx="610504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프리뷰] '성공적인 원작 계승'...넥슨 최초 풀 크로스플레이 게임 '카트라이더: 드리프트' &lt; 카트라이더 &lt; 프리뷰 &lt; 게임분석 &lt;  기사본문 - 게임와이(GameY)">
            <a:extLst>
              <a:ext uri="{FF2B5EF4-FFF2-40B4-BE49-F238E27FC236}">
                <a16:creationId xmlns:a16="http://schemas.microsoft.com/office/drawing/2014/main" id="{C73E2E0E-0171-7A4A-D17F-444AAACD4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426841"/>
            <a:ext cx="6103891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894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6E2F92-0745-216C-C5DE-60EEE1246869}"/>
              </a:ext>
            </a:extLst>
          </p:cNvPr>
          <p:cNvSpPr txBox="1"/>
          <p:nvPr/>
        </p:nvSpPr>
        <p:spPr>
          <a:xfrm>
            <a:off x="498139" y="336535"/>
            <a:ext cx="5940547" cy="750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latinLnBrk="0">
              <a:lnSpc>
                <a:spcPct val="150000"/>
              </a:lnSpc>
            </a:pPr>
            <a:r>
              <a:rPr lang="en-US" altLang="ko-KR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Unity</a:t>
            </a:r>
            <a:r>
              <a:rPr lang="ko-KR" altLang="en-US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vs</a:t>
            </a:r>
            <a:r>
              <a:rPr lang="ko-KR" altLang="en-US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Unreal</a:t>
            </a:r>
            <a:endParaRPr lang="en-US" altLang="ko-KR" sz="3200" dirty="0">
              <a:solidFill>
                <a:srgbClr val="F2F2F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315F16-5141-6989-247F-1E60E3D234E8}"/>
              </a:ext>
            </a:extLst>
          </p:cNvPr>
          <p:cNvSpPr txBox="1"/>
          <p:nvPr/>
        </p:nvSpPr>
        <p:spPr>
          <a:xfrm>
            <a:off x="1136980" y="1364236"/>
            <a:ext cx="9918101" cy="32985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유니티가 더 쉽다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잘하기는 둘 다 어렵습니다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마찬가지로 튜토리얼 한 번씩 해보세요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272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6E2F92-0745-216C-C5DE-60EEE1246869}"/>
              </a:ext>
            </a:extLst>
          </p:cNvPr>
          <p:cNvSpPr txBox="1"/>
          <p:nvPr/>
        </p:nvSpPr>
        <p:spPr>
          <a:xfrm>
            <a:off x="498139" y="336535"/>
            <a:ext cx="5940547" cy="750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latinLnBrk="0">
              <a:lnSpc>
                <a:spcPct val="150000"/>
              </a:lnSpc>
            </a:pPr>
            <a:r>
              <a:rPr lang="ko-KR" altLang="en-US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빨리 정할수록 좋습니다</a:t>
            </a:r>
            <a:endParaRPr lang="en-US" altLang="ko-KR" sz="3200" dirty="0">
              <a:solidFill>
                <a:srgbClr val="F2F2F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7A65E0-881E-ED90-1C20-82E7A19B1BBD}"/>
              </a:ext>
            </a:extLst>
          </p:cNvPr>
          <p:cNvSpPr txBox="1"/>
          <p:nvPr/>
        </p:nvSpPr>
        <p:spPr>
          <a:xfrm>
            <a:off x="2521143" y="1507974"/>
            <a:ext cx="7149714" cy="276415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꼭 게임으로 </a:t>
            </a:r>
            <a:r>
              <a:rPr lang="ko-KR" altLang="en-US" sz="4000" dirty="0" err="1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가야하나</a:t>
            </a: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?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sz="40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Python AI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네 카 라 </a:t>
            </a:r>
            <a:r>
              <a:rPr lang="ko-KR" altLang="en-US" sz="4000" dirty="0" err="1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쿠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배 당 토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2329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E38166-3C86-B924-CAE9-495E726CD56F}"/>
              </a:ext>
            </a:extLst>
          </p:cNvPr>
          <p:cNvSpPr txBox="1"/>
          <p:nvPr/>
        </p:nvSpPr>
        <p:spPr>
          <a:xfrm>
            <a:off x="2928311" y="2592782"/>
            <a:ext cx="6335389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뭘 준비해야 하나요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...?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06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E38166-3C86-B924-CAE9-495E726CD56F}"/>
              </a:ext>
            </a:extLst>
          </p:cNvPr>
          <p:cNvSpPr txBox="1"/>
          <p:nvPr/>
        </p:nvSpPr>
        <p:spPr>
          <a:xfrm>
            <a:off x="3357910" y="2592782"/>
            <a:ext cx="5476179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 err="1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게임잡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한번 볼까요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?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4264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25F6F8-33D7-FFB8-BFFC-76603EA24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84" y="0"/>
            <a:ext cx="5858516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2B23BC-914F-B6B0-4270-F4862BC85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5270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4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공간(空間) 의 공감 - 엔픽셀 오피스로 초대합니다 : 엔픽셀 공식 블로그">
            <a:extLst>
              <a:ext uri="{FF2B5EF4-FFF2-40B4-BE49-F238E27FC236}">
                <a16:creationId xmlns:a16="http://schemas.microsoft.com/office/drawing/2014/main" id="{99FBBDAB-7C70-949E-3913-FCADA7DC9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803" y="3783451"/>
            <a:ext cx="6173803" cy="308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엔픽셀 채용 | 원티드">
            <a:extLst>
              <a:ext uri="{FF2B5EF4-FFF2-40B4-BE49-F238E27FC236}">
                <a16:creationId xmlns:a16="http://schemas.microsoft.com/office/drawing/2014/main" id="{DF78405E-ABDC-A8C0-5C09-B2232393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429000"/>
            <a:ext cx="6096001" cy="348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엔픽셀, 근무환경 개선 및 인력 확충 위한 사옥 이전 | RULIWEB">
            <a:extLst>
              <a:ext uri="{FF2B5EF4-FFF2-40B4-BE49-F238E27FC236}">
                <a16:creationId xmlns:a16="http://schemas.microsoft.com/office/drawing/2014/main" id="{BBBBFB91-589D-FD2E-4BC4-01BDB8193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1"/>
            <a:ext cx="5389906" cy="342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엔픽셀 둘러보기 | 엔픽셀 영상 | 엔픽셀">
            <a:extLst>
              <a:ext uri="{FF2B5EF4-FFF2-40B4-BE49-F238E27FC236}">
                <a16:creationId xmlns:a16="http://schemas.microsoft.com/office/drawing/2014/main" id="{67E744B9-0968-609C-9F47-1CF28049D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14" y="0"/>
            <a:ext cx="2837588" cy="378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101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6DE009-B397-9D66-0858-3446B36A3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145" y="0"/>
            <a:ext cx="7607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09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D19095-E02E-1B77-97CE-4E318DD14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446" y="0"/>
            <a:ext cx="7853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64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1E5558-DFC1-2C6E-8ADA-1A8AFB75C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046" y="49535"/>
            <a:ext cx="5773909" cy="675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24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EEFE48-70E3-DE22-E5FE-4CCA8831A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540" y="0"/>
            <a:ext cx="7168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06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9C2081-8EF9-C9C8-9228-4D24F7F59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768" y="0"/>
            <a:ext cx="6694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80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E38166-3C86-B924-CAE9-495E726CD56F}"/>
              </a:ext>
            </a:extLst>
          </p:cNvPr>
          <p:cNvSpPr txBox="1"/>
          <p:nvPr/>
        </p:nvSpPr>
        <p:spPr>
          <a:xfrm>
            <a:off x="2138829" y="2012829"/>
            <a:ext cx="7914347" cy="230832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서류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-&gt; 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코딩 테스트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-&gt; 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면접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결국 서류가 붙어야 볼 수 있다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85DE2-87DD-7D61-8349-E9AD20B86BFC}"/>
              </a:ext>
            </a:extLst>
          </p:cNvPr>
          <p:cNvSpPr txBox="1"/>
          <p:nvPr/>
        </p:nvSpPr>
        <p:spPr>
          <a:xfrm>
            <a:off x="498139" y="336535"/>
            <a:ext cx="5940547" cy="750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latinLnBrk="0">
              <a:lnSpc>
                <a:spcPct val="150000"/>
              </a:lnSpc>
            </a:pPr>
            <a:r>
              <a:rPr lang="ko-KR" altLang="en-US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취업하자</a:t>
            </a:r>
            <a:endParaRPr lang="en-US" altLang="ko-KR" sz="3200" dirty="0">
              <a:solidFill>
                <a:srgbClr val="F2F2F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494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CD2D8-A78A-487B-A1B3-16800E051AC0}"/>
              </a:ext>
            </a:extLst>
          </p:cNvPr>
          <p:cNvSpPr txBox="1"/>
          <p:nvPr/>
        </p:nvSpPr>
        <p:spPr>
          <a:xfrm>
            <a:off x="2738352" y="1364236"/>
            <a:ext cx="6715300" cy="32985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코딩 </a:t>
            </a:r>
            <a:r>
              <a:rPr lang="ko-KR" altLang="en-US" sz="4800" dirty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많이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하세요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==</a:t>
            </a:r>
          </a:p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포트폴리오 </a:t>
            </a:r>
            <a:r>
              <a:rPr lang="ko-KR" altLang="en-US" sz="4800" dirty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많이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만드세요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DC3614-3A17-8115-232F-251E54522916}"/>
              </a:ext>
            </a:extLst>
          </p:cNvPr>
          <p:cNvSpPr txBox="1"/>
          <p:nvPr/>
        </p:nvSpPr>
        <p:spPr>
          <a:xfrm>
            <a:off x="498139" y="336535"/>
            <a:ext cx="5940547" cy="750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latinLnBrk="0">
              <a:lnSpc>
                <a:spcPct val="150000"/>
              </a:lnSpc>
            </a:pPr>
            <a:r>
              <a:rPr lang="ko-KR" altLang="en-US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서류</a:t>
            </a:r>
            <a:endParaRPr lang="en-US" altLang="ko-KR" sz="3200" dirty="0">
              <a:solidFill>
                <a:srgbClr val="F2F2F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105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CD2D8-A78A-487B-A1B3-16800E051AC0}"/>
              </a:ext>
            </a:extLst>
          </p:cNvPr>
          <p:cNvSpPr txBox="1"/>
          <p:nvPr/>
        </p:nvSpPr>
        <p:spPr>
          <a:xfrm>
            <a:off x="2246232" y="1859340"/>
            <a:ext cx="7699544" cy="230832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코딩테스트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수능 수학 문제와 비슷합니다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C4D4E1-F8AB-3F28-DF04-7D7BED565B36}"/>
              </a:ext>
            </a:extLst>
          </p:cNvPr>
          <p:cNvSpPr txBox="1"/>
          <p:nvPr/>
        </p:nvSpPr>
        <p:spPr>
          <a:xfrm>
            <a:off x="498139" y="336535"/>
            <a:ext cx="5940547" cy="750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latinLnBrk="0"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코테</a:t>
            </a:r>
            <a:endParaRPr lang="en-US" altLang="ko-KR" sz="3200" dirty="0">
              <a:solidFill>
                <a:srgbClr val="F2F2F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044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0F43F4-BFD6-F7DF-D5E0-62F7DA83B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798"/>
            <a:ext cx="12192000" cy="62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882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CD2D8-A78A-487B-A1B3-16800E051AC0}"/>
              </a:ext>
            </a:extLst>
          </p:cNvPr>
          <p:cNvSpPr txBox="1"/>
          <p:nvPr/>
        </p:nvSpPr>
        <p:spPr>
          <a:xfrm>
            <a:off x="1116118" y="1859340"/>
            <a:ext cx="9959778" cy="230832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한 문제에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3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시간 이상 매달리지 마세요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정 안되면 답지보고 이해하세요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0E11C1-090B-DEAC-DCAA-ADEBDB4601FF}"/>
              </a:ext>
            </a:extLst>
          </p:cNvPr>
          <p:cNvSpPr txBox="1"/>
          <p:nvPr/>
        </p:nvSpPr>
        <p:spPr>
          <a:xfrm>
            <a:off x="498139" y="336535"/>
            <a:ext cx="5940547" cy="750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latinLnBrk="0"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코테</a:t>
            </a:r>
            <a:endParaRPr lang="en-US" altLang="ko-KR" sz="3200" dirty="0">
              <a:solidFill>
                <a:srgbClr val="F2F2F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7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E3B6C4-8D0C-808F-4641-9E3FB865560D}"/>
              </a:ext>
            </a:extLst>
          </p:cNvPr>
          <p:cNvSpPr txBox="1"/>
          <p:nvPr/>
        </p:nvSpPr>
        <p:spPr>
          <a:xfrm>
            <a:off x="305151" y="189496"/>
            <a:ext cx="3297310" cy="585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latinLnBrk="0">
              <a:lnSpc>
                <a:spcPct val="150000"/>
              </a:lnSpc>
            </a:pPr>
            <a:r>
              <a:rPr lang="ko-KR" altLang="en-US" sz="2400" b="1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이런 일을 합니다</a:t>
            </a:r>
            <a:endParaRPr lang="en-US" altLang="ko-KR" sz="2400" dirty="0">
              <a:solidFill>
                <a:srgbClr val="24294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19BB4E-DE59-1CDA-95B2-44E51B9306D3}"/>
              </a:ext>
            </a:extLst>
          </p:cNvPr>
          <p:cNvSpPr txBox="1"/>
          <p:nvPr/>
        </p:nvSpPr>
        <p:spPr>
          <a:xfrm>
            <a:off x="456407" y="5210657"/>
            <a:ext cx="6516528" cy="584775"/>
          </a:xfrm>
          <a:prstGeom prst="rect">
            <a:avLst/>
          </a:prstGeom>
          <a:noFill/>
          <a:ln w="12700">
            <a:solidFill>
              <a:srgbClr val="262626"/>
            </a:solidFill>
          </a:ln>
          <a:effectLst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기획자한테 데이터 달라고 징징거리기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ACFDE-CECC-006A-091E-C05564215CE7}"/>
              </a:ext>
            </a:extLst>
          </p:cNvPr>
          <p:cNvSpPr txBox="1"/>
          <p:nvPr/>
        </p:nvSpPr>
        <p:spPr>
          <a:xfrm>
            <a:off x="4438977" y="4450245"/>
            <a:ext cx="7447872" cy="584775"/>
          </a:xfrm>
          <a:prstGeom prst="rect">
            <a:avLst/>
          </a:prstGeom>
          <a:noFill/>
          <a:ln w="12700">
            <a:solidFill>
              <a:srgbClr val="262626"/>
            </a:solidFill>
          </a:ln>
          <a:effectLst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nullptr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체크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안해서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크래시나는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부분 잡기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538CD-8D90-21DB-61E2-6D0BB5F23101}"/>
              </a:ext>
            </a:extLst>
          </p:cNvPr>
          <p:cNvSpPr txBox="1"/>
          <p:nvPr/>
        </p:nvSpPr>
        <p:spPr>
          <a:xfrm>
            <a:off x="456407" y="3692205"/>
            <a:ext cx="4673074" cy="584775"/>
          </a:xfrm>
          <a:prstGeom prst="rect">
            <a:avLst/>
          </a:prstGeom>
          <a:noFill/>
          <a:ln w="12700">
            <a:solidFill>
              <a:srgbClr val="262626"/>
            </a:solidFill>
          </a:ln>
          <a:effectLst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신캐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버그 있나 테스트하기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B6ED2-5A81-984F-4211-BFAFE107A577}"/>
              </a:ext>
            </a:extLst>
          </p:cNvPr>
          <p:cNvSpPr txBox="1"/>
          <p:nvPr/>
        </p:nvSpPr>
        <p:spPr>
          <a:xfrm>
            <a:off x="5594742" y="402891"/>
            <a:ext cx="6292107" cy="584775"/>
          </a:xfrm>
          <a:prstGeom prst="rect">
            <a:avLst/>
          </a:prstGeom>
          <a:noFill/>
          <a:ln w="12700">
            <a:solidFill>
              <a:srgbClr val="262626"/>
            </a:solidFill>
          </a:ln>
          <a:effectLst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컨텐츠 개선의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개선의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개선 개발하기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2AE76-02C9-B346-CF72-830FA0056D2F}"/>
              </a:ext>
            </a:extLst>
          </p:cNvPr>
          <p:cNvSpPr txBox="1"/>
          <p:nvPr/>
        </p:nvSpPr>
        <p:spPr>
          <a:xfrm>
            <a:off x="4276548" y="5971069"/>
            <a:ext cx="6885219" cy="584775"/>
          </a:xfrm>
          <a:prstGeom prst="rect">
            <a:avLst/>
          </a:prstGeom>
          <a:noFill/>
          <a:ln w="12700">
            <a:solidFill>
              <a:srgbClr val="262626"/>
            </a:solidFill>
          </a:ln>
          <a:effectLst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서버한테 패킷 만들어달라고 징징거리기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6852D-29F2-33DB-CF19-341C677AD978}"/>
              </a:ext>
            </a:extLst>
          </p:cNvPr>
          <p:cNvSpPr txBox="1"/>
          <p:nvPr/>
        </p:nvSpPr>
        <p:spPr>
          <a:xfrm>
            <a:off x="3754495" y="1795696"/>
            <a:ext cx="8132354" cy="1723549"/>
          </a:xfrm>
          <a:prstGeom prst="rect">
            <a:avLst/>
          </a:prstGeom>
          <a:noFill/>
          <a:ln w="12700">
            <a:solidFill>
              <a:srgbClr val="262626"/>
            </a:solidFill>
          </a:ln>
          <a:effectLst/>
        </p:spPr>
        <p:txBody>
          <a:bodyPr wrap="none" rtlCol="0" anchor="ctr" anchorCtr="0">
            <a:spAutoFit/>
          </a:bodyPr>
          <a:lstStyle/>
          <a:p>
            <a:pPr algn="r">
              <a:spcBef>
                <a:spcPts val="600"/>
              </a:spcBef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포럼에 올라온 유저의 버그 제보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(+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욕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확인하기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r">
              <a:spcBef>
                <a:spcPts val="600"/>
              </a:spcBef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이상한 말도 안되는 버그 재현 방법 찾기</a:t>
            </a:r>
          </a:p>
          <a:p>
            <a:pPr algn="r">
              <a:spcBef>
                <a:spcPts val="600"/>
              </a:spcBef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버그 고치고 버그 고치고 버그 고치고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...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ACE9F1-8AC3-CAA6-047D-3F0AB312C0A1}"/>
              </a:ext>
            </a:extLst>
          </p:cNvPr>
          <p:cNvSpPr txBox="1"/>
          <p:nvPr/>
        </p:nvSpPr>
        <p:spPr>
          <a:xfrm>
            <a:off x="456407" y="1099293"/>
            <a:ext cx="6292108" cy="584775"/>
          </a:xfrm>
          <a:prstGeom prst="rect">
            <a:avLst/>
          </a:prstGeom>
          <a:noFill/>
          <a:ln w="12700">
            <a:solidFill>
              <a:srgbClr val="262626"/>
            </a:solidFill>
          </a:ln>
          <a:effectLst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회사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사람들이랑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파티 맺고 보스잡기</a:t>
            </a:r>
          </a:p>
        </p:txBody>
      </p:sp>
    </p:spTree>
    <p:extLst>
      <p:ext uri="{BB962C8B-B14F-4D97-AF65-F5344CB8AC3E}">
        <p14:creationId xmlns:p14="http://schemas.microsoft.com/office/powerpoint/2010/main" val="3231161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CD2D8-A78A-487B-A1B3-16800E051AC0}"/>
              </a:ext>
            </a:extLst>
          </p:cNvPr>
          <p:cNvSpPr txBox="1"/>
          <p:nvPr/>
        </p:nvSpPr>
        <p:spPr>
          <a:xfrm>
            <a:off x="1395047" y="1859340"/>
            <a:ext cx="9401933" cy="230832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결국 문제는 정해진 유형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정해진 </a:t>
            </a:r>
            <a:r>
              <a:rPr lang="ko-KR" altLang="en-US" sz="4800" dirty="0" err="1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풀이법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알고리즘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 있습니다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5FF9E-971B-D84A-3C06-AF8F458AF7FC}"/>
              </a:ext>
            </a:extLst>
          </p:cNvPr>
          <p:cNvSpPr txBox="1"/>
          <p:nvPr/>
        </p:nvSpPr>
        <p:spPr>
          <a:xfrm>
            <a:off x="498139" y="336535"/>
            <a:ext cx="5940547" cy="750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latinLnBrk="0"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코테</a:t>
            </a:r>
            <a:endParaRPr lang="en-US" altLang="ko-KR" sz="3200" dirty="0">
              <a:solidFill>
                <a:srgbClr val="F2F2F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7503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CD2D8-A78A-487B-A1B3-16800E051AC0}"/>
              </a:ext>
            </a:extLst>
          </p:cNvPr>
          <p:cNvSpPr txBox="1"/>
          <p:nvPr/>
        </p:nvSpPr>
        <p:spPr>
          <a:xfrm>
            <a:off x="2392924" y="1859340"/>
            <a:ext cx="7406195" cy="230832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Lv.2 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기준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30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분 내로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Lv.3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기준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시간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30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분 내로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7A3F31-0B9A-0B9A-AFAF-FB39879B73B6}"/>
              </a:ext>
            </a:extLst>
          </p:cNvPr>
          <p:cNvSpPr txBox="1"/>
          <p:nvPr/>
        </p:nvSpPr>
        <p:spPr>
          <a:xfrm>
            <a:off x="498139" y="336535"/>
            <a:ext cx="5940547" cy="750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latinLnBrk="0"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코테</a:t>
            </a:r>
            <a:endParaRPr lang="en-US" altLang="ko-KR" sz="3200" dirty="0">
              <a:solidFill>
                <a:srgbClr val="F2F2F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25799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CD2D8-A78A-487B-A1B3-16800E051AC0}"/>
              </a:ext>
            </a:extLst>
          </p:cNvPr>
          <p:cNvSpPr txBox="1"/>
          <p:nvPr/>
        </p:nvSpPr>
        <p:spPr>
          <a:xfrm>
            <a:off x="3265762" y="990000"/>
            <a:ext cx="5660524" cy="404700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공채에서는</a:t>
            </a:r>
            <a:endParaRPr lang="en-US" altLang="ko-KR" sz="44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수학</a:t>
            </a:r>
            <a:r>
              <a:rPr lang="en-US" altLang="ko-KR" sz="44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물리</a:t>
            </a:r>
            <a:endParaRPr lang="en-US" altLang="ko-KR" sz="44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운영체제</a:t>
            </a:r>
            <a:r>
              <a:rPr lang="en-US" altLang="ko-KR" sz="44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그래픽스</a:t>
            </a:r>
            <a:endParaRPr lang="en-US" altLang="ko-KR" sz="44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문제가 나오기도 합니다</a:t>
            </a:r>
            <a:endParaRPr lang="ko-KR" altLang="en-US" sz="44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3CF398-DA1A-8F5B-415B-8F439CA34FAB}"/>
              </a:ext>
            </a:extLst>
          </p:cNvPr>
          <p:cNvSpPr txBox="1"/>
          <p:nvPr/>
        </p:nvSpPr>
        <p:spPr>
          <a:xfrm>
            <a:off x="498139" y="336535"/>
            <a:ext cx="5940547" cy="750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latinLnBrk="0"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코테</a:t>
            </a:r>
            <a:endParaRPr lang="en-US" altLang="ko-KR" sz="3200" dirty="0">
              <a:solidFill>
                <a:srgbClr val="F2F2F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278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CD2D8-A78A-487B-A1B3-16800E051AC0}"/>
              </a:ext>
            </a:extLst>
          </p:cNvPr>
          <p:cNvSpPr txBox="1"/>
          <p:nvPr/>
        </p:nvSpPr>
        <p:spPr>
          <a:xfrm>
            <a:off x="1445536" y="1951673"/>
            <a:ext cx="9300944" cy="212365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원하는 회사에 면접 보러 가기 전에</a:t>
            </a:r>
            <a:endParaRPr lang="en-US" altLang="ko-KR" sz="44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endParaRPr lang="en-US" altLang="ko-KR" sz="44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다른 회사 면접을 많이 볼수록 좋습니다</a:t>
            </a:r>
            <a:endParaRPr lang="ko-KR" altLang="en-US" sz="44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499D2-E921-3BDB-E5A4-8619A5561012}"/>
              </a:ext>
            </a:extLst>
          </p:cNvPr>
          <p:cNvSpPr txBox="1"/>
          <p:nvPr/>
        </p:nvSpPr>
        <p:spPr>
          <a:xfrm>
            <a:off x="498139" y="336535"/>
            <a:ext cx="5940547" cy="750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latinLnBrk="0">
              <a:lnSpc>
                <a:spcPct val="150000"/>
              </a:lnSpc>
            </a:pPr>
            <a:r>
              <a:rPr lang="ko-KR" altLang="en-US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면접</a:t>
            </a:r>
            <a:endParaRPr lang="en-US" altLang="ko-KR" sz="3200" dirty="0">
              <a:solidFill>
                <a:srgbClr val="F2F2F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531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CD2D8-A78A-487B-A1B3-16800E051AC0}"/>
              </a:ext>
            </a:extLst>
          </p:cNvPr>
          <p:cNvSpPr txBox="1"/>
          <p:nvPr/>
        </p:nvSpPr>
        <p:spPr>
          <a:xfrm>
            <a:off x="1134562" y="990000"/>
            <a:ext cx="9922908" cy="404700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기술적인 얘기들 많이 할 겁니다</a:t>
            </a:r>
            <a:endParaRPr lang="en-US" altLang="ko-KR" sz="44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C++, 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엔진</a:t>
            </a:r>
            <a:endParaRPr lang="en-US" altLang="ko-KR" sz="44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그래픽스</a:t>
            </a:r>
            <a:r>
              <a:rPr lang="en-US" altLang="ko-KR" sz="44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운영체제</a:t>
            </a:r>
            <a:r>
              <a:rPr lang="en-US" altLang="ko-KR" sz="44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자료구조</a:t>
            </a:r>
            <a:r>
              <a:rPr lang="en-US" altLang="ko-KR" sz="44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알고리즘</a:t>
            </a:r>
            <a:endParaRPr lang="en-US" altLang="ko-KR" sz="44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심지어 디자인패턴이랑 네트워크도 물어봄</a:t>
            </a:r>
            <a:endParaRPr lang="ko-KR" altLang="en-US" sz="44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499D2-E921-3BDB-E5A4-8619A5561012}"/>
              </a:ext>
            </a:extLst>
          </p:cNvPr>
          <p:cNvSpPr txBox="1"/>
          <p:nvPr/>
        </p:nvSpPr>
        <p:spPr>
          <a:xfrm>
            <a:off x="498139" y="336535"/>
            <a:ext cx="5940547" cy="750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latinLnBrk="0">
              <a:lnSpc>
                <a:spcPct val="150000"/>
              </a:lnSpc>
            </a:pPr>
            <a:r>
              <a:rPr lang="ko-KR" altLang="en-US" sz="3200" b="1" dirty="0">
                <a:solidFill>
                  <a:srgbClr val="F2F2F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면접</a:t>
            </a:r>
            <a:endParaRPr lang="en-US" altLang="ko-KR" sz="3200" dirty="0">
              <a:solidFill>
                <a:srgbClr val="F2F2F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921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CD2D8-A78A-487B-A1B3-16800E051AC0}"/>
              </a:ext>
            </a:extLst>
          </p:cNvPr>
          <p:cNvSpPr txBox="1"/>
          <p:nvPr/>
        </p:nvSpPr>
        <p:spPr>
          <a:xfrm>
            <a:off x="4274028" y="2598003"/>
            <a:ext cx="3643946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이직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== 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편입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72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CD2D8-A78A-487B-A1B3-16800E051AC0}"/>
              </a:ext>
            </a:extLst>
          </p:cNvPr>
          <p:cNvSpPr txBox="1"/>
          <p:nvPr/>
        </p:nvSpPr>
        <p:spPr>
          <a:xfrm>
            <a:off x="1029549" y="2598003"/>
            <a:ext cx="10132902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여러분이 만족할 수 있는 회사로 가세요</a:t>
            </a:r>
            <a:endParaRPr lang="ko-KR" altLang="en-US" sz="48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89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591188-4D44-4777-D48A-1EA5D89CB660}"/>
              </a:ext>
            </a:extLst>
          </p:cNvPr>
          <p:cNvSpPr txBox="1"/>
          <p:nvPr/>
        </p:nvSpPr>
        <p:spPr>
          <a:xfrm>
            <a:off x="449792" y="188736"/>
            <a:ext cx="5940547" cy="9968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latinLnBrk="0">
              <a:lnSpc>
                <a:spcPct val="150000"/>
              </a:lnSpc>
            </a:pPr>
            <a:r>
              <a:rPr lang="ko-KR" altLang="en-US" sz="4400" b="1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과 죄</a:t>
            </a:r>
            <a:endParaRPr lang="en-US" altLang="ko-KR" sz="4400" dirty="0">
              <a:solidFill>
                <a:srgbClr val="FF00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93FC9-293D-430F-11DD-CAEDAD8EB039}"/>
              </a:ext>
            </a:extLst>
          </p:cNvPr>
          <p:cNvSpPr txBox="1"/>
          <p:nvPr/>
        </p:nvSpPr>
        <p:spPr>
          <a:xfrm>
            <a:off x="441983" y="2844225"/>
            <a:ext cx="327846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바탕화면 정리하기</a:t>
            </a:r>
            <a:endParaRPr lang="ko-KR" altLang="en-US" sz="32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1A51C-4E5B-DD63-8691-905B8AAF02B6}"/>
              </a:ext>
            </a:extLst>
          </p:cNvPr>
          <p:cNvSpPr txBox="1"/>
          <p:nvPr/>
        </p:nvSpPr>
        <p:spPr>
          <a:xfrm>
            <a:off x="1384549" y="3572516"/>
            <a:ext cx="2335896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이딴게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...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객체지향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?</a:t>
            </a:r>
            <a:endParaRPr lang="ko-KR" altLang="en-US" sz="20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4102" name="Picture 6" descr="옥자 바탕화면 - 인터넷 방송 - 에펨코리아">
            <a:extLst>
              <a:ext uri="{FF2B5EF4-FFF2-40B4-BE49-F238E27FC236}">
                <a16:creationId xmlns:a16="http://schemas.microsoft.com/office/drawing/2014/main" id="{BF73D5CF-CD44-BBC1-A3C1-6EF1C156F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445" y="1061858"/>
            <a:ext cx="8416505" cy="473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094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E694DE-D372-9D19-DFE3-B16B176476F1}"/>
              </a:ext>
            </a:extLst>
          </p:cNvPr>
          <p:cNvSpPr txBox="1"/>
          <p:nvPr/>
        </p:nvSpPr>
        <p:spPr>
          <a:xfrm>
            <a:off x="5443417" y="2721114"/>
            <a:ext cx="1305165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QnA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96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3737F52-1F4E-5DD3-1DCB-E564D98BA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437" y="1333155"/>
            <a:ext cx="981212" cy="1467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1D8E6F-F4B4-43FA-2106-5E2E1DD0DBC1}"/>
              </a:ext>
            </a:extLst>
          </p:cNvPr>
          <p:cNvSpPr txBox="1"/>
          <p:nvPr/>
        </p:nvSpPr>
        <p:spPr>
          <a:xfrm>
            <a:off x="3515806" y="2802890"/>
            <a:ext cx="5160387" cy="184082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디코로도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질문 받습니다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DM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환영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30EB6D-96BA-F8E0-8420-8FC8614AF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930" y="1757078"/>
            <a:ext cx="2219635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46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61D296-AB6F-AD63-2910-10DDC74AE712}"/>
              </a:ext>
            </a:extLst>
          </p:cNvPr>
          <p:cNvSpPr txBox="1"/>
          <p:nvPr/>
        </p:nvSpPr>
        <p:spPr>
          <a:xfrm>
            <a:off x="896170" y="2596656"/>
            <a:ext cx="10399659" cy="8323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585" latinLnBrk="0">
              <a:lnSpc>
                <a:spcPct val="150000"/>
              </a:lnSpc>
            </a:pPr>
            <a:r>
              <a:rPr lang="en-US" altLang="ko-KR" sz="3600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QA &lt;= </a:t>
            </a:r>
            <a:r>
              <a:rPr lang="ko-KR" altLang="en-US" sz="3600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기획자</a:t>
            </a:r>
            <a:r>
              <a:rPr lang="en-US" altLang="ko-KR" sz="3600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&lt; UI</a:t>
            </a:r>
            <a:r>
              <a:rPr lang="ko-KR" altLang="en-US" sz="3600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3600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==</a:t>
            </a:r>
            <a:r>
              <a:rPr lang="ko-KR" altLang="en-US" sz="3600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3600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2D &lt; 3D</a:t>
            </a:r>
            <a:r>
              <a:rPr lang="ko-KR" altLang="en-US" sz="3600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3600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&lt; </a:t>
            </a:r>
            <a:r>
              <a:rPr lang="ko-KR" altLang="en-US" sz="3600" dirty="0">
                <a:solidFill>
                  <a:schemeClr val="accent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클라</a:t>
            </a:r>
            <a:r>
              <a:rPr lang="ko-KR" altLang="en-US" sz="3600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3600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&lt; </a:t>
            </a:r>
            <a:r>
              <a:rPr lang="ko-KR" altLang="en-US" sz="3600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서버</a:t>
            </a:r>
            <a:endParaRPr lang="en-US" altLang="ko-KR" sz="3600" dirty="0">
              <a:solidFill>
                <a:srgbClr val="24294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3B6C4-8D0C-808F-4641-9E3FB865560D}"/>
              </a:ext>
            </a:extLst>
          </p:cNvPr>
          <p:cNvSpPr txBox="1"/>
          <p:nvPr/>
        </p:nvSpPr>
        <p:spPr>
          <a:xfrm>
            <a:off x="498139" y="336535"/>
            <a:ext cx="11283183" cy="7501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 latinLnBrk="0">
              <a:lnSpc>
                <a:spcPct val="150000"/>
              </a:lnSpc>
            </a:pPr>
            <a:r>
              <a:rPr lang="ko-KR" altLang="en-US" sz="3200" b="1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연봉 </a:t>
            </a:r>
            <a:r>
              <a:rPr lang="en-US" altLang="ko-KR" sz="3200" b="1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</a:t>
            </a:r>
            <a:r>
              <a:rPr lang="ko-KR" altLang="en-US" sz="3200" b="1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신입 기준 통상적으로</a:t>
            </a:r>
            <a:r>
              <a:rPr lang="en-US" altLang="ko-KR" sz="3200" b="1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 (</a:t>
            </a:r>
            <a:r>
              <a:rPr lang="ko-KR" altLang="en-US" sz="3200" b="1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주워들은 </a:t>
            </a:r>
            <a:r>
              <a:rPr lang="ko-KR" altLang="en-US" sz="3200" b="1" dirty="0" err="1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뇌피셜임</a:t>
            </a:r>
            <a:r>
              <a:rPr lang="en-US" altLang="ko-KR" sz="3200" b="1" dirty="0">
                <a:solidFill>
                  <a:srgbClr val="24294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</a:t>
            </a:r>
            <a:endParaRPr lang="en-US" altLang="ko-KR" sz="3200" dirty="0">
              <a:solidFill>
                <a:srgbClr val="242942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670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E694DE-D372-9D19-DFE3-B16B176476F1}"/>
              </a:ext>
            </a:extLst>
          </p:cNvPr>
          <p:cNvSpPr txBox="1"/>
          <p:nvPr/>
        </p:nvSpPr>
        <p:spPr>
          <a:xfrm>
            <a:off x="2326378" y="2721114"/>
            <a:ext cx="7539243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프로그래머로 취업하고 싶으신 분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?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683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CD2D8-A78A-487B-A1B3-16800E051AC0}"/>
              </a:ext>
            </a:extLst>
          </p:cNvPr>
          <p:cNvSpPr txBox="1"/>
          <p:nvPr/>
        </p:nvSpPr>
        <p:spPr>
          <a:xfrm>
            <a:off x="3123074" y="2393084"/>
            <a:ext cx="5945858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프로그래머로 </a:t>
            </a:r>
            <a:r>
              <a:rPr lang="ko-KR" altLang="en-US" sz="4800" dirty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살아남기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6F8B6-1D5B-E89F-1D16-68F42C29B89F}"/>
              </a:ext>
            </a:extLst>
          </p:cNvPr>
          <p:cNvSpPr txBox="1"/>
          <p:nvPr/>
        </p:nvSpPr>
        <p:spPr>
          <a:xfrm>
            <a:off x="3125726" y="4343226"/>
            <a:ext cx="5940547" cy="9774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585" latinLnBrk="0">
              <a:lnSpc>
                <a:spcPct val="150000"/>
              </a:lnSpc>
            </a:pP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맑은 고딕" panose="020B0503020000020004" pitchFamily="50" charset="-127"/>
              </a:rPr>
              <a:t>이재형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algn="ctr" defTabSz="609585" latinLnBrk="0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맑은 고딕" panose="020B0503020000020004" pitchFamily="50" charset="-127"/>
              </a:rPr>
              <a:t>2023. 06. 24</a:t>
            </a:r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90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CD2D8-A78A-487B-A1B3-16800E051AC0}"/>
              </a:ext>
            </a:extLst>
          </p:cNvPr>
          <p:cNvSpPr txBox="1"/>
          <p:nvPr/>
        </p:nvSpPr>
        <p:spPr>
          <a:xfrm>
            <a:off x="1277212" y="2721114"/>
            <a:ext cx="9637575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죄송하지만 </a:t>
            </a: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학년분께는 질문만 받겠습니다</a:t>
            </a: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  <a:endParaRPr lang="ko-KR" altLang="en-US" sz="40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14F6D3-6086-6D25-F1A1-C067785DF3C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 w="107950">
            <a:solidFill>
              <a:srgbClr val="D0D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61CB9390-74E0-F12C-983A-CFF1CD718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48" y="5917643"/>
            <a:ext cx="586480" cy="67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45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4201</TotalTime>
  <Words>797</Words>
  <Application>Microsoft Office PowerPoint</Application>
  <PresentationFormat>와이드스크린</PresentationFormat>
  <Paragraphs>221</Paragraphs>
  <Slides>59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5" baseType="lpstr">
      <vt:lpstr>한컴 윤고딕 240</vt:lpstr>
      <vt:lpstr>맑은 고딕</vt:lpstr>
      <vt:lpstr>한컴 윤고딕 230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재형</dc:creator>
  <cp:lastModifiedBy>이재형</cp:lastModifiedBy>
  <cp:revision>35</cp:revision>
  <dcterms:created xsi:type="dcterms:W3CDTF">2021-11-05T10:41:52Z</dcterms:created>
  <dcterms:modified xsi:type="dcterms:W3CDTF">2023-06-23T18:24:03Z</dcterms:modified>
</cp:coreProperties>
</file>